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 id="273" r:id="rId63"/>
    <p:sldId id="274" r:id="rId64"/>
    <p:sldId id="275" r:id="rId65"/>
    <p:sldId id="276" r:id="rId66"/>
    <p:sldId id="277" r:id="rId67"/>
    <p:sldId id="278" r:id="rId68"/>
    <p:sldId id="279" r:id="rId69"/>
    <p:sldId id="280" r:id="rId70"/>
    <p:sldId id="281" r:id="rId71"/>
    <p:sldId id="282" r:id="rId72"/>
    <p:sldId id="283" r:id="rId73"/>
    <p:sldId id="284" r:id="rId74"/>
    <p:sldId id="285"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Open Sans" charset="1" panose="00000000000000000000"/>
      <p:regular r:id="rId34"/>
    </p:embeddedFont>
    <p:embeddedFont>
      <p:font typeface="Open Sans Bold" charset="1" panose="00000000000000000000"/>
      <p:regular r:id="rId35"/>
    </p:embeddedFont>
    <p:embeddedFont>
      <p:font typeface="Open Sans Italics" charset="1" panose="00000000000000000000"/>
      <p:regular r:id="rId36"/>
    </p:embeddedFont>
    <p:embeddedFont>
      <p:font typeface="Open Sans Bold Italics" charset="1" panose="00000000000000000000"/>
      <p:regular r:id="rId37"/>
    </p:embeddedFont>
    <p:embeddedFont>
      <p:font typeface="Open Sans Light" charset="1" panose="00000000000000000000"/>
      <p:regular r:id="rId38"/>
    </p:embeddedFont>
    <p:embeddedFont>
      <p:font typeface="Open Sans Light Italics" charset="1" panose="00000000000000000000"/>
      <p:regular r:id="rId39"/>
    </p:embeddedFont>
    <p:embeddedFont>
      <p:font typeface="Open Sans Medium" charset="1" panose="00000000000000000000"/>
      <p:regular r:id="rId40"/>
    </p:embeddedFont>
    <p:embeddedFont>
      <p:font typeface="Open Sans Medium Italics" charset="1" panose="00000000000000000000"/>
      <p:regular r:id="rId41"/>
    </p:embeddedFont>
    <p:embeddedFont>
      <p:font typeface="Open Sans Semi-Bold" charset="1" panose="00000000000000000000"/>
      <p:regular r:id="rId42"/>
    </p:embeddedFont>
    <p:embeddedFont>
      <p:font typeface="Open Sans Semi-Bold Italics" charset="1" panose="00000000000000000000"/>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63" Target="slides/slide18.xml" Type="http://schemas.openxmlformats.org/officeDocument/2006/relationships/slide"/><Relationship Id="rId64" Target="slides/slide19.xml" Type="http://schemas.openxmlformats.org/officeDocument/2006/relationships/slide"/><Relationship Id="rId65" Target="slides/slide20.xml" Type="http://schemas.openxmlformats.org/officeDocument/2006/relationships/slide"/><Relationship Id="rId66" Target="slides/slide21.xml" Type="http://schemas.openxmlformats.org/officeDocument/2006/relationships/slide"/><Relationship Id="rId67" Target="slides/slide22.xml" Type="http://schemas.openxmlformats.org/officeDocument/2006/relationships/slide"/><Relationship Id="rId68" Target="slides/slide23.xml" Type="http://schemas.openxmlformats.org/officeDocument/2006/relationships/slide"/><Relationship Id="rId69" Target="slides/slide24.xml" Type="http://schemas.openxmlformats.org/officeDocument/2006/relationships/slide"/><Relationship Id="rId7" Target="fonts/font7.fntdata" Type="http://schemas.openxmlformats.org/officeDocument/2006/relationships/font"/><Relationship Id="rId70" Target="slides/slide25.xml" Type="http://schemas.openxmlformats.org/officeDocument/2006/relationships/slide"/><Relationship Id="rId71" Target="slides/slide26.xml" Type="http://schemas.openxmlformats.org/officeDocument/2006/relationships/slide"/><Relationship Id="rId72" Target="slides/slide27.xml" Type="http://schemas.openxmlformats.org/officeDocument/2006/relationships/slide"/><Relationship Id="rId73" Target="slides/slide28.xml" Type="http://schemas.openxmlformats.org/officeDocument/2006/relationships/slide"/><Relationship Id="rId74" Target="slides/slide29.xml" Type="http://schemas.openxmlformats.org/officeDocument/2006/relationships/slide"/><Relationship Id="rId75"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1.png" Type="http://schemas.openxmlformats.org/officeDocument/2006/relationships/image"/><Relationship Id="rId5" Target="../media/image14.png" Type="http://schemas.openxmlformats.org/officeDocument/2006/relationships/image"/><Relationship Id="rId6"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14.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7.png" Type="http://schemas.openxmlformats.org/officeDocument/2006/relationships/image"/><Relationship Id="rId5" Target="../media/image14.png" Type="http://schemas.openxmlformats.org/officeDocument/2006/relationships/image"/><Relationship Id="rId6"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8.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 Id="rId9"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2.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704283" y="1694557"/>
            <a:ext cx="5876304" cy="11627276"/>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0729" t="0" r="-60729"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p:nvPr/>
        </p:nvGrpSpPr>
        <p:grpSpPr>
          <a:xfrm rot="0">
            <a:off x="1927286" y="7219080"/>
            <a:ext cx="2003612" cy="775869"/>
            <a:chOff x="0" y="0"/>
            <a:chExt cx="2098984" cy="812800"/>
          </a:xfrm>
        </p:grpSpPr>
        <p:sp>
          <p:nvSpPr>
            <p:cNvPr name="Freeform 23" id="23"/>
            <p:cNvSpPr/>
            <p:nvPr/>
          </p:nvSpPr>
          <p:spPr>
            <a:xfrm flipH="false" flipV="false" rot="0">
              <a:off x="0" y="0"/>
              <a:ext cx="2098984" cy="812800"/>
            </a:xfrm>
            <a:custGeom>
              <a:avLst/>
              <a:gdLst/>
              <a:ahLst/>
              <a:cxnLst/>
              <a:rect r="r" b="b" t="t" l="l"/>
              <a:pathLst>
                <a:path h="812800" w="2098984">
                  <a:moveTo>
                    <a:pt x="386398" y="0"/>
                  </a:moveTo>
                  <a:lnTo>
                    <a:pt x="1712586" y="0"/>
                  </a:lnTo>
                  <a:cubicBezTo>
                    <a:pt x="1925987" y="0"/>
                    <a:pt x="2098984" y="172996"/>
                    <a:pt x="2098984" y="386398"/>
                  </a:cubicBezTo>
                  <a:lnTo>
                    <a:pt x="2098984" y="426402"/>
                  </a:lnTo>
                  <a:cubicBezTo>
                    <a:pt x="2098984" y="639804"/>
                    <a:pt x="1925987" y="812800"/>
                    <a:pt x="1712586" y="812800"/>
                  </a:cubicBezTo>
                  <a:lnTo>
                    <a:pt x="386398" y="812800"/>
                  </a:lnTo>
                  <a:cubicBezTo>
                    <a:pt x="172996" y="812800"/>
                    <a:pt x="0" y="639804"/>
                    <a:pt x="0" y="426402"/>
                  </a:cubicBezTo>
                  <a:lnTo>
                    <a:pt x="0" y="386398"/>
                  </a:lnTo>
                  <a:cubicBezTo>
                    <a:pt x="0" y="172996"/>
                    <a:pt x="172996" y="0"/>
                    <a:pt x="386398" y="0"/>
                  </a:cubicBezTo>
                  <a:close/>
                </a:path>
              </a:pathLst>
            </a:custGeom>
            <a:solidFill>
              <a:srgbClr val="FF6347"/>
            </a:solidFill>
          </p:spPr>
        </p:sp>
        <p:sp>
          <p:nvSpPr>
            <p:cNvPr name="TextBox 24" id="24"/>
            <p:cNvSpPr txBox="true"/>
            <p:nvPr/>
          </p:nvSpPr>
          <p:spPr>
            <a:xfrm>
              <a:off x="0" y="-38100"/>
              <a:ext cx="2098984" cy="8509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4300739" y="7358261"/>
            <a:ext cx="497506" cy="497506"/>
          </a:xfrm>
          <a:custGeom>
            <a:avLst/>
            <a:gdLst/>
            <a:ahLst/>
            <a:cxnLst/>
            <a:rect r="r" b="b" t="t" l="l"/>
            <a:pathLst>
              <a:path h="497506" w="497506">
                <a:moveTo>
                  <a:pt x="0" y="0"/>
                </a:moveTo>
                <a:lnTo>
                  <a:pt x="497506" y="0"/>
                </a:lnTo>
                <a:lnTo>
                  <a:pt x="497506" y="497506"/>
                </a:lnTo>
                <a:lnTo>
                  <a:pt x="0" y="497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27" id="27"/>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8" id="28"/>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9" id="29"/>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0" id="30"/>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1" id="31"/>
          <p:cNvSpPr txBox="true"/>
          <p:nvPr/>
        </p:nvSpPr>
        <p:spPr>
          <a:xfrm rot="0">
            <a:off x="1927286" y="1958676"/>
            <a:ext cx="5742791" cy="2099511"/>
          </a:xfrm>
          <a:prstGeom prst="rect">
            <a:avLst/>
          </a:prstGeom>
        </p:spPr>
        <p:txBody>
          <a:bodyPr anchor="t" rtlCol="false" tIns="0" lIns="0" bIns="0" rIns="0">
            <a:spAutoFit/>
          </a:bodyPr>
          <a:lstStyle/>
          <a:p>
            <a:pPr algn="l">
              <a:lnSpc>
                <a:spcPts val="16583"/>
              </a:lnSpc>
              <a:spcBef>
                <a:spcPct val="0"/>
              </a:spcBef>
            </a:pPr>
            <a:r>
              <a:rPr lang="en-US" sz="11845">
                <a:solidFill>
                  <a:srgbClr val="FFFFFF"/>
                </a:solidFill>
                <a:latin typeface="Poppins"/>
              </a:rPr>
              <a:t>Mobile</a:t>
            </a:r>
          </a:p>
        </p:txBody>
      </p:sp>
      <p:sp>
        <p:nvSpPr>
          <p:cNvPr name="TextBox 32" id="32"/>
          <p:cNvSpPr txBox="true"/>
          <p:nvPr/>
        </p:nvSpPr>
        <p:spPr>
          <a:xfrm rot="0">
            <a:off x="1927286" y="3171195"/>
            <a:ext cx="5095826" cy="2137528"/>
          </a:xfrm>
          <a:prstGeom prst="rect">
            <a:avLst/>
          </a:prstGeom>
        </p:spPr>
        <p:txBody>
          <a:bodyPr anchor="t" rtlCol="false" tIns="0" lIns="0" bIns="0" rIns="0">
            <a:spAutoFit/>
          </a:bodyPr>
          <a:lstStyle/>
          <a:p>
            <a:pPr algn="l">
              <a:lnSpc>
                <a:spcPts val="16583"/>
              </a:lnSpc>
              <a:spcBef>
                <a:spcPct val="0"/>
              </a:spcBef>
            </a:pPr>
            <a:r>
              <a:rPr lang="en-US" sz="11845">
                <a:solidFill>
                  <a:srgbClr val="FF6347"/>
                </a:solidFill>
                <a:latin typeface="Poppins Bold"/>
              </a:rPr>
              <a:t>Apps</a:t>
            </a:r>
          </a:p>
        </p:txBody>
      </p:sp>
      <p:sp>
        <p:nvSpPr>
          <p:cNvPr name="TextBox 33" id="33"/>
          <p:cNvSpPr txBox="true"/>
          <p:nvPr/>
        </p:nvSpPr>
        <p:spPr>
          <a:xfrm rot="0">
            <a:off x="1927286" y="6073132"/>
            <a:ext cx="5240294" cy="616773"/>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Lorem ipsum dolor sit amet, consectetur adipiscing elit, sed do eiusmod tempor incididunt ut labore et dolore magna aliqua. Ut enim ad minim veniam, quis nostrud exercitation ullamco</a:t>
            </a:r>
          </a:p>
        </p:txBody>
      </p:sp>
      <p:sp>
        <p:nvSpPr>
          <p:cNvPr name="TextBox 34" id="34"/>
          <p:cNvSpPr txBox="true"/>
          <p:nvPr/>
        </p:nvSpPr>
        <p:spPr>
          <a:xfrm rot="0">
            <a:off x="1927286" y="7468868"/>
            <a:ext cx="2003612" cy="247718"/>
          </a:xfrm>
          <a:prstGeom prst="rect">
            <a:avLst/>
          </a:prstGeom>
        </p:spPr>
        <p:txBody>
          <a:bodyPr anchor="t" rtlCol="false" tIns="0" lIns="0" bIns="0" rIns="0">
            <a:spAutoFit/>
          </a:bodyPr>
          <a:lstStyle/>
          <a:p>
            <a:pPr algn="ctr">
              <a:lnSpc>
                <a:spcPts val="2057"/>
              </a:lnSpc>
              <a:spcBef>
                <a:spcPct val="0"/>
              </a:spcBef>
            </a:pPr>
            <a:r>
              <a:rPr lang="en-US" sz="1469">
                <a:solidFill>
                  <a:srgbClr val="FFFFFF"/>
                </a:solidFill>
                <a:latin typeface="Open Sans Bold"/>
              </a:rPr>
              <a:t>Explore Now</a:t>
            </a:r>
          </a:p>
        </p:txBody>
      </p:sp>
      <p:sp>
        <p:nvSpPr>
          <p:cNvPr name="TextBox 35" id="35"/>
          <p:cNvSpPr txBox="true"/>
          <p:nvPr/>
        </p:nvSpPr>
        <p:spPr>
          <a:xfrm rot="0">
            <a:off x="4951727" y="7468168"/>
            <a:ext cx="1741014" cy="248418"/>
          </a:xfrm>
          <a:prstGeom prst="rect">
            <a:avLst/>
          </a:prstGeom>
        </p:spPr>
        <p:txBody>
          <a:bodyPr anchor="t" rtlCol="false" tIns="0" lIns="0" bIns="0" rIns="0">
            <a:spAutoFit/>
          </a:bodyPr>
          <a:lstStyle/>
          <a:p>
            <a:pPr algn="l">
              <a:lnSpc>
                <a:spcPts val="2057"/>
              </a:lnSpc>
              <a:spcBef>
                <a:spcPct val="0"/>
              </a:spcBef>
            </a:pPr>
            <a:r>
              <a:rPr lang="en-US" sz="1469">
                <a:solidFill>
                  <a:srgbClr val="FFFFFF"/>
                </a:solidFill>
                <a:latin typeface="Open Sans Bold"/>
              </a:rPr>
              <a:t>Play Video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3062519" y="1736008"/>
            <a:ext cx="3444222" cy="6814984"/>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p:nvPr/>
        </p:nvGrpSpPr>
        <p:grpSpPr>
          <a:xfrm rot="0">
            <a:off x="2070960" y="3029716"/>
            <a:ext cx="1042538" cy="47625"/>
            <a:chOff x="0" y="0"/>
            <a:chExt cx="274578" cy="12543"/>
          </a:xfrm>
        </p:grpSpPr>
        <p:sp>
          <p:nvSpPr>
            <p:cNvPr name="Freeform 23" id="2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4" id="2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26" id="2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7" id="2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8" id="2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9" id="2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0" id="30"/>
          <p:cNvSpPr txBox="true"/>
          <p:nvPr/>
        </p:nvSpPr>
        <p:spPr>
          <a:xfrm rot="0">
            <a:off x="2070960" y="2139014"/>
            <a:ext cx="6840791"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The Offers Page</a:t>
            </a:r>
          </a:p>
        </p:txBody>
      </p:sp>
      <p:grpSp>
        <p:nvGrpSpPr>
          <p:cNvPr name="Group 31" id="31"/>
          <p:cNvGrpSpPr/>
          <p:nvPr/>
        </p:nvGrpSpPr>
        <p:grpSpPr>
          <a:xfrm rot="0">
            <a:off x="7902890" y="4374776"/>
            <a:ext cx="4001247" cy="4222975"/>
            <a:chOff x="0" y="0"/>
            <a:chExt cx="695314" cy="733845"/>
          </a:xfrm>
        </p:grpSpPr>
        <p:sp>
          <p:nvSpPr>
            <p:cNvPr name="Freeform 32" id="32"/>
            <p:cNvSpPr/>
            <p:nvPr/>
          </p:nvSpPr>
          <p:spPr>
            <a:xfrm flipH="false" flipV="false" rot="0">
              <a:off x="0" y="0"/>
              <a:ext cx="695314" cy="733845"/>
            </a:xfrm>
            <a:custGeom>
              <a:avLst/>
              <a:gdLst/>
              <a:ahLst/>
              <a:cxnLst/>
              <a:rect r="r" b="b" t="t" l="l"/>
              <a:pathLst>
                <a:path h="733845" w="695314">
                  <a:moveTo>
                    <a:pt x="52242" y="0"/>
                  </a:moveTo>
                  <a:lnTo>
                    <a:pt x="643072" y="0"/>
                  </a:lnTo>
                  <a:cubicBezTo>
                    <a:pt x="656928" y="0"/>
                    <a:pt x="670216" y="5504"/>
                    <a:pt x="680013" y="15301"/>
                  </a:cubicBezTo>
                  <a:cubicBezTo>
                    <a:pt x="689810" y="25098"/>
                    <a:pt x="695314" y="38386"/>
                    <a:pt x="695314" y="52242"/>
                  </a:cubicBezTo>
                  <a:lnTo>
                    <a:pt x="695314" y="681603"/>
                  </a:lnTo>
                  <a:cubicBezTo>
                    <a:pt x="695314" y="695458"/>
                    <a:pt x="689810" y="708746"/>
                    <a:pt x="680013" y="718543"/>
                  </a:cubicBezTo>
                  <a:cubicBezTo>
                    <a:pt x="670216" y="728341"/>
                    <a:pt x="656928" y="733845"/>
                    <a:pt x="643072" y="733845"/>
                  </a:cubicBezTo>
                  <a:lnTo>
                    <a:pt x="52242" y="733845"/>
                  </a:lnTo>
                  <a:cubicBezTo>
                    <a:pt x="38386" y="733845"/>
                    <a:pt x="25098" y="728341"/>
                    <a:pt x="15301" y="718543"/>
                  </a:cubicBezTo>
                  <a:cubicBezTo>
                    <a:pt x="5504" y="708746"/>
                    <a:pt x="0" y="695458"/>
                    <a:pt x="0" y="681603"/>
                  </a:cubicBezTo>
                  <a:lnTo>
                    <a:pt x="0" y="52242"/>
                  </a:lnTo>
                  <a:cubicBezTo>
                    <a:pt x="0" y="38386"/>
                    <a:pt x="5504" y="25098"/>
                    <a:pt x="15301" y="15301"/>
                  </a:cubicBezTo>
                  <a:cubicBezTo>
                    <a:pt x="25098" y="5504"/>
                    <a:pt x="38386" y="0"/>
                    <a:pt x="52242" y="0"/>
                  </a:cubicBezTo>
                  <a:close/>
                </a:path>
              </a:pathLst>
            </a:custGeom>
            <a:solidFill>
              <a:srgbClr val="FF6347"/>
            </a:solidFill>
          </p:spPr>
        </p:sp>
        <p:sp>
          <p:nvSpPr>
            <p:cNvPr name="TextBox 33" id="33"/>
            <p:cNvSpPr txBox="true"/>
            <p:nvPr/>
          </p:nvSpPr>
          <p:spPr>
            <a:xfrm>
              <a:off x="0" y="-47625"/>
              <a:ext cx="695314" cy="781470"/>
            </a:xfrm>
            <a:prstGeom prst="rect">
              <a:avLst/>
            </a:prstGeom>
          </p:spPr>
          <p:txBody>
            <a:bodyPr anchor="ctr" rtlCol="false" tIns="50800" lIns="50800" bIns="50800" rIns="50800"/>
            <a:lstStyle/>
            <a:p>
              <a:pPr algn="ctr">
                <a:lnSpc>
                  <a:spcPts val="2239"/>
                </a:lnSpc>
              </a:pPr>
            </a:p>
          </p:txBody>
        </p:sp>
      </p:grpSp>
      <p:grpSp>
        <p:nvGrpSpPr>
          <p:cNvPr name="Group 34" id="34"/>
          <p:cNvGrpSpPr/>
          <p:nvPr/>
        </p:nvGrpSpPr>
        <p:grpSpPr>
          <a:xfrm rot="0">
            <a:off x="8141010" y="4682147"/>
            <a:ext cx="1121789" cy="112178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7" id="37"/>
          <p:cNvSpPr/>
          <p:nvPr/>
        </p:nvSpPr>
        <p:spPr>
          <a:xfrm flipH="false" flipV="false" rot="0">
            <a:off x="9275359" y="7702947"/>
            <a:ext cx="247059" cy="130941"/>
          </a:xfrm>
          <a:custGeom>
            <a:avLst/>
            <a:gdLst/>
            <a:ahLst/>
            <a:cxnLst/>
            <a:rect r="r" b="b" t="t" l="l"/>
            <a:pathLst>
              <a:path h="130941" w="247059">
                <a:moveTo>
                  <a:pt x="0" y="0"/>
                </a:moveTo>
                <a:lnTo>
                  <a:pt x="247059" y="0"/>
                </a:lnTo>
                <a:lnTo>
                  <a:pt x="247059" y="130941"/>
                </a:lnTo>
                <a:lnTo>
                  <a:pt x="0" y="130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8280069" y="4814745"/>
            <a:ext cx="810449" cy="783131"/>
          </a:xfrm>
          <a:custGeom>
            <a:avLst/>
            <a:gdLst/>
            <a:ahLst/>
            <a:cxnLst/>
            <a:rect r="r" b="b" t="t" l="l"/>
            <a:pathLst>
              <a:path h="783131" w="810449">
                <a:moveTo>
                  <a:pt x="0" y="0"/>
                </a:moveTo>
                <a:lnTo>
                  <a:pt x="810449" y="0"/>
                </a:lnTo>
                <a:lnTo>
                  <a:pt x="810449" y="783131"/>
                </a:lnTo>
                <a:lnTo>
                  <a:pt x="0" y="783131"/>
                </a:lnTo>
                <a:lnTo>
                  <a:pt x="0" y="0"/>
                </a:lnTo>
                <a:close/>
              </a:path>
            </a:pathLst>
          </a:custGeom>
          <a:blipFill>
            <a:blip r:embed="rId7"/>
            <a:stretch>
              <a:fillRect l="0" t="0" r="0" b="0"/>
            </a:stretch>
          </a:blipFill>
        </p:spPr>
      </p:sp>
      <p:sp>
        <p:nvSpPr>
          <p:cNvPr name="TextBox 39" id="39"/>
          <p:cNvSpPr txBox="true"/>
          <p:nvPr/>
        </p:nvSpPr>
        <p:spPr>
          <a:xfrm rot="0">
            <a:off x="8141010" y="6529893"/>
            <a:ext cx="2976731"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The HorizontalScroll function calls the OffersContent component which contains all the services the customer can choose from.</a:t>
            </a:r>
          </a:p>
        </p:txBody>
      </p:sp>
      <p:sp>
        <p:nvSpPr>
          <p:cNvPr name="TextBox 40" id="40"/>
          <p:cNvSpPr txBox="true"/>
          <p:nvPr/>
        </p:nvSpPr>
        <p:spPr>
          <a:xfrm rot="0">
            <a:off x="8141010" y="6082262"/>
            <a:ext cx="2355637" cy="322521"/>
          </a:xfrm>
          <a:prstGeom prst="rect">
            <a:avLst/>
          </a:prstGeom>
        </p:spPr>
        <p:txBody>
          <a:bodyPr anchor="t" rtlCol="false" tIns="0" lIns="0" bIns="0" rIns="0">
            <a:spAutoFit/>
          </a:bodyPr>
          <a:lstStyle/>
          <a:p>
            <a:pPr algn="l">
              <a:lnSpc>
                <a:spcPts val="2628"/>
              </a:lnSpc>
              <a:spcBef>
                <a:spcPct val="0"/>
              </a:spcBef>
            </a:pPr>
            <a:r>
              <a:rPr lang="en-US" sz="1877">
                <a:solidFill>
                  <a:srgbClr val="FFFFFF"/>
                </a:solidFill>
                <a:latin typeface="Open Sans Bold"/>
              </a:rPr>
              <a:t>Offers</a:t>
            </a:r>
          </a:p>
        </p:txBody>
      </p:sp>
      <p:sp>
        <p:nvSpPr>
          <p:cNvPr name="TextBox 41" id="41"/>
          <p:cNvSpPr txBox="true"/>
          <p:nvPr/>
        </p:nvSpPr>
        <p:spPr>
          <a:xfrm rot="0">
            <a:off x="8141010" y="7633835"/>
            <a:ext cx="1177818"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Bold"/>
              </a:rPr>
              <a:t>Learn More</a:t>
            </a:r>
          </a:p>
        </p:txBody>
      </p:sp>
      <p:grpSp>
        <p:nvGrpSpPr>
          <p:cNvPr name="Group 42" id="42"/>
          <p:cNvGrpSpPr/>
          <p:nvPr/>
        </p:nvGrpSpPr>
        <p:grpSpPr>
          <a:xfrm rot="0">
            <a:off x="2586864" y="4293296"/>
            <a:ext cx="4001247" cy="4222975"/>
            <a:chOff x="0" y="0"/>
            <a:chExt cx="695314" cy="733845"/>
          </a:xfrm>
        </p:grpSpPr>
        <p:sp>
          <p:nvSpPr>
            <p:cNvPr name="Freeform 43" id="43"/>
            <p:cNvSpPr/>
            <p:nvPr/>
          </p:nvSpPr>
          <p:spPr>
            <a:xfrm flipH="false" flipV="false" rot="0">
              <a:off x="0" y="0"/>
              <a:ext cx="695314" cy="733845"/>
            </a:xfrm>
            <a:custGeom>
              <a:avLst/>
              <a:gdLst/>
              <a:ahLst/>
              <a:cxnLst/>
              <a:rect r="r" b="b" t="t" l="l"/>
              <a:pathLst>
                <a:path h="733845" w="695314">
                  <a:moveTo>
                    <a:pt x="52242" y="0"/>
                  </a:moveTo>
                  <a:lnTo>
                    <a:pt x="643072" y="0"/>
                  </a:lnTo>
                  <a:cubicBezTo>
                    <a:pt x="656928" y="0"/>
                    <a:pt x="670216" y="5504"/>
                    <a:pt x="680013" y="15301"/>
                  </a:cubicBezTo>
                  <a:cubicBezTo>
                    <a:pt x="689810" y="25098"/>
                    <a:pt x="695314" y="38386"/>
                    <a:pt x="695314" y="52242"/>
                  </a:cubicBezTo>
                  <a:lnTo>
                    <a:pt x="695314" y="681603"/>
                  </a:lnTo>
                  <a:cubicBezTo>
                    <a:pt x="695314" y="695458"/>
                    <a:pt x="689810" y="708746"/>
                    <a:pt x="680013" y="718543"/>
                  </a:cubicBezTo>
                  <a:cubicBezTo>
                    <a:pt x="670216" y="728341"/>
                    <a:pt x="656928" y="733845"/>
                    <a:pt x="643072" y="733845"/>
                  </a:cubicBezTo>
                  <a:lnTo>
                    <a:pt x="52242" y="733845"/>
                  </a:lnTo>
                  <a:cubicBezTo>
                    <a:pt x="38386" y="733845"/>
                    <a:pt x="25098" y="728341"/>
                    <a:pt x="15301" y="718543"/>
                  </a:cubicBezTo>
                  <a:cubicBezTo>
                    <a:pt x="5504" y="708746"/>
                    <a:pt x="0" y="695458"/>
                    <a:pt x="0" y="681603"/>
                  </a:cubicBezTo>
                  <a:lnTo>
                    <a:pt x="0" y="52242"/>
                  </a:lnTo>
                  <a:cubicBezTo>
                    <a:pt x="0" y="38386"/>
                    <a:pt x="5504" y="25098"/>
                    <a:pt x="15301" y="15301"/>
                  </a:cubicBezTo>
                  <a:cubicBezTo>
                    <a:pt x="25098" y="5504"/>
                    <a:pt x="38386" y="0"/>
                    <a:pt x="52242" y="0"/>
                  </a:cubicBezTo>
                  <a:close/>
                </a:path>
              </a:pathLst>
            </a:custGeom>
            <a:solidFill>
              <a:srgbClr val="FF6347"/>
            </a:solidFill>
          </p:spPr>
        </p:sp>
        <p:sp>
          <p:nvSpPr>
            <p:cNvPr name="TextBox 44" id="44"/>
            <p:cNvSpPr txBox="true"/>
            <p:nvPr/>
          </p:nvSpPr>
          <p:spPr>
            <a:xfrm>
              <a:off x="0" y="-47625"/>
              <a:ext cx="695314" cy="781470"/>
            </a:xfrm>
            <a:prstGeom prst="rect">
              <a:avLst/>
            </a:prstGeom>
          </p:spPr>
          <p:txBody>
            <a:bodyPr anchor="ctr" rtlCol="false" tIns="50800" lIns="50800" bIns="50800" rIns="50800"/>
            <a:lstStyle/>
            <a:p>
              <a:pPr algn="ctr">
                <a:lnSpc>
                  <a:spcPts val="2239"/>
                </a:lnSpc>
              </a:pPr>
            </a:p>
          </p:txBody>
        </p:sp>
      </p:grpSp>
      <p:grpSp>
        <p:nvGrpSpPr>
          <p:cNvPr name="Group 45" id="45"/>
          <p:cNvGrpSpPr/>
          <p:nvPr/>
        </p:nvGrpSpPr>
        <p:grpSpPr>
          <a:xfrm rot="0">
            <a:off x="2824984" y="4600667"/>
            <a:ext cx="1121789" cy="112178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48" id="48"/>
          <p:cNvSpPr/>
          <p:nvPr/>
        </p:nvSpPr>
        <p:spPr>
          <a:xfrm flipH="false" flipV="false" rot="0">
            <a:off x="3959333" y="7621466"/>
            <a:ext cx="247059" cy="130941"/>
          </a:xfrm>
          <a:custGeom>
            <a:avLst/>
            <a:gdLst/>
            <a:ahLst/>
            <a:cxnLst/>
            <a:rect r="r" b="b" t="t" l="l"/>
            <a:pathLst>
              <a:path h="130941" w="247059">
                <a:moveTo>
                  <a:pt x="0" y="0"/>
                </a:moveTo>
                <a:lnTo>
                  <a:pt x="247059" y="0"/>
                </a:lnTo>
                <a:lnTo>
                  <a:pt x="247059" y="130942"/>
                </a:lnTo>
                <a:lnTo>
                  <a:pt x="0" y="1309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9" id="49"/>
          <p:cNvSpPr/>
          <p:nvPr/>
        </p:nvSpPr>
        <p:spPr>
          <a:xfrm flipH="false" flipV="false" rot="0">
            <a:off x="2964043" y="4733265"/>
            <a:ext cx="810449" cy="783131"/>
          </a:xfrm>
          <a:custGeom>
            <a:avLst/>
            <a:gdLst/>
            <a:ahLst/>
            <a:cxnLst/>
            <a:rect r="r" b="b" t="t" l="l"/>
            <a:pathLst>
              <a:path h="783131" w="810449">
                <a:moveTo>
                  <a:pt x="0" y="0"/>
                </a:moveTo>
                <a:lnTo>
                  <a:pt x="810449" y="0"/>
                </a:lnTo>
                <a:lnTo>
                  <a:pt x="810449" y="783131"/>
                </a:lnTo>
                <a:lnTo>
                  <a:pt x="0" y="783131"/>
                </a:lnTo>
                <a:lnTo>
                  <a:pt x="0" y="0"/>
                </a:lnTo>
                <a:close/>
              </a:path>
            </a:pathLst>
          </a:custGeom>
          <a:blipFill>
            <a:blip r:embed="rId7"/>
            <a:stretch>
              <a:fillRect l="0" t="0" r="0" b="0"/>
            </a:stretch>
          </a:blipFill>
        </p:spPr>
      </p:sp>
      <p:sp>
        <p:nvSpPr>
          <p:cNvPr name="TextBox 50" id="50"/>
          <p:cNvSpPr txBox="true"/>
          <p:nvPr/>
        </p:nvSpPr>
        <p:spPr>
          <a:xfrm rot="0">
            <a:off x="2824984" y="6448413"/>
            <a:ext cx="2976731" cy="826770"/>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The HorizontalScroll function calls the OffersContent component which contains all the services the customer can choose from.</a:t>
            </a:r>
          </a:p>
        </p:txBody>
      </p:sp>
      <p:sp>
        <p:nvSpPr>
          <p:cNvPr name="TextBox 51" id="51"/>
          <p:cNvSpPr txBox="true"/>
          <p:nvPr/>
        </p:nvSpPr>
        <p:spPr>
          <a:xfrm rot="0">
            <a:off x="2824984" y="6000782"/>
            <a:ext cx="2355637" cy="322521"/>
          </a:xfrm>
          <a:prstGeom prst="rect">
            <a:avLst/>
          </a:prstGeom>
        </p:spPr>
        <p:txBody>
          <a:bodyPr anchor="t" rtlCol="false" tIns="0" lIns="0" bIns="0" rIns="0">
            <a:spAutoFit/>
          </a:bodyPr>
          <a:lstStyle/>
          <a:p>
            <a:pPr algn="l">
              <a:lnSpc>
                <a:spcPts val="2628"/>
              </a:lnSpc>
              <a:spcBef>
                <a:spcPct val="0"/>
              </a:spcBef>
            </a:pPr>
            <a:r>
              <a:rPr lang="en-US" sz="1877">
                <a:solidFill>
                  <a:srgbClr val="FFFFFF"/>
                </a:solidFill>
                <a:latin typeface="Open Sans Bold"/>
              </a:rPr>
              <a:t>Offers</a:t>
            </a:r>
          </a:p>
        </p:txBody>
      </p:sp>
      <p:sp>
        <p:nvSpPr>
          <p:cNvPr name="TextBox 52" id="52"/>
          <p:cNvSpPr txBox="true"/>
          <p:nvPr/>
        </p:nvSpPr>
        <p:spPr>
          <a:xfrm rot="0">
            <a:off x="2824984" y="7552354"/>
            <a:ext cx="1177818" cy="240591"/>
          </a:xfrm>
          <a:prstGeom prst="rect">
            <a:avLst/>
          </a:prstGeom>
        </p:spPr>
        <p:txBody>
          <a:bodyPr anchor="t" rtlCol="false" tIns="0" lIns="0" bIns="0" rIns="0">
            <a:spAutoFit/>
          </a:bodyPr>
          <a:lstStyle/>
          <a:p>
            <a:pPr algn="l">
              <a:lnSpc>
                <a:spcPts val="1960"/>
              </a:lnSpc>
              <a:spcBef>
                <a:spcPct val="0"/>
              </a:spcBef>
            </a:pPr>
            <a:r>
              <a:rPr lang="en-US" sz="1400">
                <a:solidFill>
                  <a:srgbClr val="FFFFFF"/>
                </a:solidFill>
                <a:latin typeface="Open Sans Bold"/>
              </a:rPr>
              <a:t>Learn More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FF6347"/>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6560870"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11551926" y="3984685"/>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551926" y="4818459"/>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1" id="31"/>
          <p:cNvSpPr/>
          <p:nvPr/>
        </p:nvSpPr>
        <p:spPr>
          <a:xfrm flipH="false" flipV="false" rot="0">
            <a:off x="11711962" y="4929542"/>
            <a:ext cx="373137" cy="427915"/>
          </a:xfrm>
          <a:custGeom>
            <a:avLst/>
            <a:gdLst/>
            <a:ahLst/>
            <a:cxnLst/>
            <a:rect r="r" b="b" t="t" l="l"/>
            <a:pathLst>
              <a:path h="427915" w="373137">
                <a:moveTo>
                  <a:pt x="0" y="0"/>
                </a:moveTo>
                <a:lnTo>
                  <a:pt x="373136" y="0"/>
                </a:lnTo>
                <a:lnTo>
                  <a:pt x="373136" y="427916"/>
                </a:lnTo>
                <a:lnTo>
                  <a:pt x="0" y="427916"/>
                </a:lnTo>
                <a:lnTo>
                  <a:pt x="0" y="0"/>
                </a:lnTo>
                <a:close/>
              </a:path>
            </a:pathLst>
          </a:custGeom>
          <a:blipFill>
            <a:blip r:embed="rId5"/>
            <a:stretch>
              <a:fillRect l="-16443" t="0" r="-2237" b="0"/>
            </a:stretch>
          </a:blipFill>
        </p:spPr>
      </p:sp>
      <p:sp>
        <p:nvSpPr>
          <p:cNvPr name="TextBox 32" id="32"/>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3" id="33"/>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4" id="34"/>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5" id="35"/>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6" id="36"/>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7" id="37"/>
          <p:cNvSpPr txBox="true"/>
          <p:nvPr/>
        </p:nvSpPr>
        <p:spPr>
          <a:xfrm rot="0">
            <a:off x="11551926" y="2331983"/>
            <a:ext cx="4982921"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The Offers Page</a:t>
            </a:r>
          </a:p>
        </p:txBody>
      </p:sp>
      <p:sp>
        <p:nvSpPr>
          <p:cNvPr name="TextBox 38" id="38"/>
          <p:cNvSpPr txBox="true"/>
          <p:nvPr/>
        </p:nvSpPr>
        <p:spPr>
          <a:xfrm rot="0">
            <a:off x="12499214" y="4820373"/>
            <a:ext cx="4793902" cy="1819910"/>
          </a:xfrm>
          <a:prstGeom prst="rect">
            <a:avLst/>
          </a:prstGeom>
        </p:spPr>
        <p:txBody>
          <a:bodyPr anchor="t" rtlCol="false" tIns="0" lIns="0" bIns="0" rIns="0">
            <a:spAutoFit/>
          </a:bodyPr>
          <a:lstStyle/>
          <a:p>
            <a:pPr algn="l">
              <a:lnSpc>
                <a:spcPts val="3079"/>
              </a:lnSpc>
            </a:pPr>
            <a:r>
              <a:rPr lang="en-US" sz="2199">
                <a:solidFill>
                  <a:srgbClr val="FFFFFF"/>
                </a:solidFill>
                <a:latin typeface="Open Sans"/>
              </a:rPr>
              <a:t>The HorizontalScroll function calls the OffersContent component which contains all the services the customer can choose from.</a:t>
            </a:r>
          </a:p>
          <a:p>
            <a:pPr algn="l">
              <a:lnSpc>
                <a:spcPts val="2100"/>
              </a:lnSpc>
              <a:spcBef>
                <a:spcPct val="0"/>
              </a:spcBef>
            </a:pPr>
          </a:p>
        </p:txBody>
      </p:sp>
      <p:sp>
        <p:nvSpPr>
          <p:cNvPr name="Freeform 39" id="39"/>
          <p:cNvSpPr/>
          <p:nvPr/>
        </p:nvSpPr>
        <p:spPr>
          <a:xfrm flipH="false" flipV="false" rot="0">
            <a:off x="947856" y="2582782"/>
            <a:ext cx="5346314" cy="5121435"/>
          </a:xfrm>
          <a:custGeom>
            <a:avLst/>
            <a:gdLst/>
            <a:ahLst/>
            <a:cxnLst/>
            <a:rect r="r" b="b" t="t" l="l"/>
            <a:pathLst>
              <a:path h="5121435" w="5346314">
                <a:moveTo>
                  <a:pt x="0" y="0"/>
                </a:moveTo>
                <a:lnTo>
                  <a:pt x="5346314" y="0"/>
                </a:lnTo>
                <a:lnTo>
                  <a:pt x="5346314" y="5121436"/>
                </a:lnTo>
                <a:lnTo>
                  <a:pt x="0" y="5121436"/>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20229" y="4470746"/>
            <a:ext cx="8252837" cy="82528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543171" y="1689836"/>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3703249" y="2737187"/>
            <a:ext cx="2961571" cy="5859977"/>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7" t="0" r="-27"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1927240" y="3710399"/>
            <a:ext cx="1042538" cy="47625"/>
            <a:chOff x="0" y="0"/>
            <a:chExt cx="274578" cy="12543"/>
          </a:xfrm>
        </p:grpSpPr>
        <p:sp>
          <p:nvSpPr>
            <p:cNvPr name="Freeform 33" id="3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34" id="3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812986" y="4748749"/>
            <a:ext cx="612963" cy="61296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8" id="38"/>
          <p:cNvSpPr/>
          <p:nvPr/>
        </p:nvSpPr>
        <p:spPr>
          <a:xfrm flipH="false" flipV="false" rot="0">
            <a:off x="1888970" y="4821202"/>
            <a:ext cx="442843" cy="427915"/>
          </a:xfrm>
          <a:custGeom>
            <a:avLst/>
            <a:gdLst/>
            <a:ahLst/>
            <a:cxnLst/>
            <a:rect r="r" b="b" t="t" l="l"/>
            <a:pathLst>
              <a:path h="427915" w="442843">
                <a:moveTo>
                  <a:pt x="0" y="0"/>
                </a:moveTo>
                <a:lnTo>
                  <a:pt x="442842" y="0"/>
                </a:lnTo>
                <a:lnTo>
                  <a:pt x="442842" y="427916"/>
                </a:lnTo>
                <a:lnTo>
                  <a:pt x="0" y="427916"/>
                </a:lnTo>
                <a:lnTo>
                  <a:pt x="0" y="0"/>
                </a:lnTo>
                <a:close/>
              </a:path>
            </a:pathLst>
          </a:custGeom>
          <a:blipFill>
            <a:blip r:embed="rId6"/>
            <a:stretch>
              <a:fillRect l="0" t="0" r="0" b="0"/>
            </a:stretch>
          </a:blipFill>
        </p:spPr>
      </p:sp>
      <p:sp>
        <p:nvSpPr>
          <p:cNvPr name="Freeform 39" id="39"/>
          <p:cNvSpPr/>
          <p:nvPr/>
        </p:nvSpPr>
        <p:spPr>
          <a:xfrm flipH="false" flipV="false" rot="0">
            <a:off x="1888970" y="6465759"/>
            <a:ext cx="7870160" cy="2870007"/>
          </a:xfrm>
          <a:custGeom>
            <a:avLst/>
            <a:gdLst/>
            <a:ahLst/>
            <a:cxnLst/>
            <a:rect r="r" b="b" t="t" l="l"/>
            <a:pathLst>
              <a:path h="2870007" w="7870160">
                <a:moveTo>
                  <a:pt x="0" y="0"/>
                </a:moveTo>
                <a:lnTo>
                  <a:pt x="7870160" y="0"/>
                </a:lnTo>
                <a:lnTo>
                  <a:pt x="7870160" y="2870007"/>
                </a:lnTo>
                <a:lnTo>
                  <a:pt x="0" y="2870007"/>
                </a:lnTo>
                <a:lnTo>
                  <a:pt x="0" y="0"/>
                </a:lnTo>
                <a:close/>
              </a:path>
            </a:pathLst>
          </a:custGeom>
          <a:blipFill>
            <a:blip r:embed="rId7"/>
            <a:stretch>
              <a:fillRect l="0" t="0" r="0" b="0"/>
            </a:stretch>
          </a:blipFill>
        </p:spPr>
      </p:sp>
      <p:sp>
        <p:nvSpPr>
          <p:cNvPr name="Freeform 40" id="40"/>
          <p:cNvSpPr/>
          <p:nvPr/>
        </p:nvSpPr>
        <p:spPr>
          <a:xfrm flipH="false" flipV="false" rot="0">
            <a:off x="13504742" y="1641910"/>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42" id="42"/>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3" id="43"/>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4" id="44"/>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5" id="45"/>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6" id="46"/>
          <p:cNvSpPr txBox="true"/>
          <p:nvPr/>
        </p:nvSpPr>
        <p:spPr>
          <a:xfrm rot="0">
            <a:off x="1927240" y="2057698"/>
            <a:ext cx="4982921" cy="1408027"/>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Services Provided</a:t>
            </a:r>
          </a:p>
        </p:txBody>
      </p:sp>
      <p:sp>
        <p:nvSpPr>
          <p:cNvPr name="TextBox 47" id="47"/>
          <p:cNvSpPr txBox="true"/>
          <p:nvPr/>
        </p:nvSpPr>
        <p:spPr>
          <a:xfrm rot="0">
            <a:off x="2874528" y="4720174"/>
            <a:ext cx="6119272" cy="1382395"/>
          </a:xfrm>
          <a:prstGeom prst="rect">
            <a:avLst/>
          </a:prstGeom>
        </p:spPr>
        <p:txBody>
          <a:bodyPr anchor="t" rtlCol="false" tIns="0" lIns="0" bIns="0" rIns="0">
            <a:spAutoFit/>
          </a:bodyPr>
          <a:lstStyle/>
          <a:p>
            <a:pPr algn="l">
              <a:lnSpc>
                <a:spcPts val="2379"/>
              </a:lnSpc>
            </a:pPr>
            <a:r>
              <a:rPr lang="en-US" sz="1699">
                <a:solidFill>
                  <a:srgbClr val="FFFFFF"/>
                </a:solidFill>
                <a:latin typeface="Open Sans"/>
              </a:rPr>
              <a:t>The TouchableOpacity component renders the items clickable.</a:t>
            </a:r>
          </a:p>
          <a:p>
            <a:pPr algn="l">
              <a:lnSpc>
                <a:spcPts val="2379"/>
              </a:lnSpc>
            </a:pPr>
            <a:r>
              <a:rPr lang="en-US" sz="1699">
                <a:solidFill>
                  <a:srgbClr val="FFFFFF"/>
                </a:solidFill>
                <a:latin typeface="Open Sans"/>
              </a:rPr>
              <a:t>When pressing an image, it navigates to a new page and routes the image to that page.</a:t>
            </a:r>
          </a:p>
          <a:p>
            <a:pPr algn="l">
              <a:lnSpc>
                <a:spcPts val="16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FF6347"/>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6560870"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11551926" y="3984685"/>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592795" y="2011852"/>
            <a:ext cx="5606125" cy="3145482"/>
          </a:xfrm>
          <a:custGeom>
            <a:avLst/>
            <a:gdLst/>
            <a:ahLst/>
            <a:cxnLst/>
            <a:rect r="r" b="b" t="t" l="l"/>
            <a:pathLst>
              <a:path h="3145482" w="5606125">
                <a:moveTo>
                  <a:pt x="0" y="0"/>
                </a:moveTo>
                <a:lnTo>
                  <a:pt x="5606125" y="0"/>
                </a:lnTo>
                <a:lnTo>
                  <a:pt x="5606125" y="3145483"/>
                </a:lnTo>
                <a:lnTo>
                  <a:pt x="0" y="3145483"/>
                </a:lnTo>
                <a:lnTo>
                  <a:pt x="0" y="0"/>
                </a:lnTo>
                <a:close/>
              </a:path>
            </a:pathLst>
          </a:custGeom>
          <a:blipFill>
            <a:blip r:embed="rId5"/>
            <a:stretch>
              <a:fillRect l="0" t="0" r="0" b="0"/>
            </a:stretch>
          </a:blipFill>
        </p:spPr>
      </p:sp>
      <p:sp>
        <p:nvSpPr>
          <p:cNvPr name="Freeform 29" id="29"/>
          <p:cNvSpPr/>
          <p:nvPr/>
        </p:nvSpPr>
        <p:spPr>
          <a:xfrm flipH="false" flipV="false" rot="0">
            <a:off x="592795" y="5291637"/>
            <a:ext cx="5596292" cy="3111181"/>
          </a:xfrm>
          <a:custGeom>
            <a:avLst/>
            <a:gdLst/>
            <a:ahLst/>
            <a:cxnLst/>
            <a:rect r="r" b="b" t="t" l="l"/>
            <a:pathLst>
              <a:path h="3111181" w="5596292">
                <a:moveTo>
                  <a:pt x="0" y="0"/>
                </a:moveTo>
                <a:lnTo>
                  <a:pt x="5596292" y="0"/>
                </a:lnTo>
                <a:lnTo>
                  <a:pt x="5596292" y="3111181"/>
                </a:lnTo>
                <a:lnTo>
                  <a:pt x="0" y="3111181"/>
                </a:lnTo>
                <a:lnTo>
                  <a:pt x="0" y="0"/>
                </a:lnTo>
                <a:close/>
              </a:path>
            </a:pathLst>
          </a:custGeom>
          <a:blipFill>
            <a:blip r:embed="rId6"/>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2" id="3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3" id="3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4" id="3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5" id="35"/>
          <p:cNvSpPr txBox="true"/>
          <p:nvPr/>
        </p:nvSpPr>
        <p:spPr>
          <a:xfrm rot="0">
            <a:off x="11551926" y="2331983"/>
            <a:ext cx="4982921" cy="1408027"/>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Service Providers</a:t>
            </a:r>
          </a:p>
        </p:txBody>
      </p:sp>
      <p:sp>
        <p:nvSpPr>
          <p:cNvPr name="TextBox 36" id="36"/>
          <p:cNvSpPr txBox="true"/>
          <p:nvPr/>
        </p:nvSpPr>
        <p:spPr>
          <a:xfrm rot="0">
            <a:off x="12518343" y="4862059"/>
            <a:ext cx="4740957" cy="1208405"/>
          </a:xfrm>
          <a:prstGeom prst="rect">
            <a:avLst/>
          </a:prstGeom>
        </p:spPr>
        <p:txBody>
          <a:bodyPr anchor="t" rtlCol="false" tIns="0" lIns="0" bIns="0" rIns="0">
            <a:spAutoFit/>
          </a:bodyPr>
          <a:lstStyle/>
          <a:p>
            <a:pPr algn="l">
              <a:lnSpc>
                <a:spcPts val="2659"/>
              </a:lnSpc>
            </a:pPr>
            <a:r>
              <a:rPr lang="en-US" sz="1899">
                <a:solidFill>
                  <a:srgbClr val="FFFFFF"/>
                </a:solidFill>
                <a:latin typeface="Open Sans"/>
              </a:rPr>
              <a:t>The user socket calls the GetTheServices function for a given service type.</a:t>
            </a:r>
            <a:r>
              <a:rPr lang="en-US" sz="1899">
                <a:solidFill>
                  <a:srgbClr val="FFFFFF"/>
                </a:solidFill>
                <a:latin typeface="Open Sans"/>
              </a:rPr>
              <a:t> </a:t>
            </a:r>
          </a:p>
          <a:p>
            <a:pPr algn="l">
              <a:lnSpc>
                <a:spcPts val="2659"/>
              </a:lnSpc>
            </a:pPr>
          </a:p>
          <a:p>
            <a:pPr algn="l">
              <a:lnSpc>
                <a:spcPts val="1680"/>
              </a:lnSpc>
              <a:spcBef>
                <a:spcPct val="0"/>
              </a:spcBef>
            </a:pPr>
          </a:p>
        </p:txBody>
      </p:sp>
      <p:grpSp>
        <p:nvGrpSpPr>
          <p:cNvPr name="Group 37" id="37"/>
          <p:cNvGrpSpPr/>
          <p:nvPr/>
        </p:nvGrpSpPr>
        <p:grpSpPr>
          <a:xfrm rot="0">
            <a:off x="11551926" y="4858473"/>
            <a:ext cx="677751" cy="67775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0" id="40"/>
          <p:cNvSpPr txBox="true"/>
          <p:nvPr/>
        </p:nvSpPr>
        <p:spPr>
          <a:xfrm rot="0">
            <a:off x="11650475" y="5034471"/>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grpSp>
        <p:nvGrpSpPr>
          <p:cNvPr name="Group 41" id="41"/>
          <p:cNvGrpSpPr/>
          <p:nvPr/>
        </p:nvGrpSpPr>
        <p:grpSpPr>
          <a:xfrm rot="0">
            <a:off x="11559655" y="6104875"/>
            <a:ext cx="677751" cy="677751"/>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4" id="44"/>
          <p:cNvSpPr txBox="true"/>
          <p:nvPr/>
        </p:nvSpPr>
        <p:spPr>
          <a:xfrm rot="0">
            <a:off x="11658203" y="628087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grpSp>
        <p:nvGrpSpPr>
          <p:cNvPr name="Group 45" id="45"/>
          <p:cNvGrpSpPr/>
          <p:nvPr/>
        </p:nvGrpSpPr>
        <p:grpSpPr>
          <a:xfrm rot="0">
            <a:off x="11567383" y="7351277"/>
            <a:ext cx="677751" cy="677751"/>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TextBox 48" id="48"/>
          <p:cNvSpPr txBox="true"/>
          <p:nvPr/>
        </p:nvSpPr>
        <p:spPr>
          <a:xfrm rot="0">
            <a:off x="11665932" y="7527275"/>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49" id="49"/>
          <p:cNvSpPr txBox="true"/>
          <p:nvPr/>
        </p:nvSpPr>
        <p:spPr>
          <a:xfrm rot="0">
            <a:off x="12465398" y="6126036"/>
            <a:ext cx="4793902" cy="98996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Open Sans"/>
              </a:rPr>
              <a:t>The server queries the database for all the service providers available for that specific service. (reserved attribute is false)</a:t>
            </a:r>
          </a:p>
        </p:txBody>
      </p:sp>
      <p:sp>
        <p:nvSpPr>
          <p:cNvPr name="TextBox 50" id="50"/>
          <p:cNvSpPr txBox="true"/>
          <p:nvPr/>
        </p:nvSpPr>
        <p:spPr>
          <a:xfrm rot="0">
            <a:off x="12499214" y="7367890"/>
            <a:ext cx="4793902" cy="875030"/>
          </a:xfrm>
          <a:prstGeom prst="rect">
            <a:avLst/>
          </a:prstGeom>
        </p:spPr>
        <p:txBody>
          <a:bodyPr anchor="t" rtlCol="false" tIns="0" lIns="0" bIns="0" rIns="0">
            <a:spAutoFit/>
          </a:bodyPr>
          <a:lstStyle/>
          <a:p>
            <a:pPr algn="l">
              <a:lnSpc>
                <a:spcPts val="2659"/>
              </a:lnSpc>
            </a:pPr>
            <a:r>
              <a:rPr lang="en-US" sz="1899">
                <a:solidFill>
                  <a:srgbClr val="FFFFFF"/>
                </a:solidFill>
                <a:latin typeface="Open Sans"/>
              </a:rPr>
              <a:t>The results are mapped into separate custom components.</a:t>
            </a:r>
          </a:p>
          <a:p>
            <a:pPr algn="l">
              <a:lnSpc>
                <a:spcPts val="168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21528" y="6668232"/>
            <a:ext cx="8456243" cy="84562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77380" y="2652439"/>
            <a:ext cx="3858427" cy="7634561"/>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533337" y="2274290"/>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5645993" y="7207265"/>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1" id="31"/>
          <p:cNvGrpSpPr/>
          <p:nvPr/>
        </p:nvGrpSpPr>
        <p:grpSpPr>
          <a:xfrm rot="0">
            <a:off x="6323743" y="8154127"/>
            <a:ext cx="677751" cy="677751"/>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grpSp>
        <p:nvGrpSpPr>
          <p:cNvPr name="Group 34" id="34"/>
          <p:cNvGrpSpPr/>
          <p:nvPr/>
        </p:nvGrpSpPr>
        <p:grpSpPr>
          <a:xfrm rot="0">
            <a:off x="6737257" y="9258300"/>
            <a:ext cx="677751" cy="677751"/>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7" id="37"/>
          <p:cNvSpPr/>
          <p:nvPr/>
        </p:nvSpPr>
        <p:spPr>
          <a:xfrm flipH="false" flipV="false" rot="0">
            <a:off x="4786239" y="2298103"/>
            <a:ext cx="8434621" cy="4642463"/>
          </a:xfrm>
          <a:custGeom>
            <a:avLst/>
            <a:gdLst/>
            <a:ahLst/>
            <a:cxnLst/>
            <a:rect r="r" b="b" t="t" l="l"/>
            <a:pathLst>
              <a:path h="4642463" w="8434621">
                <a:moveTo>
                  <a:pt x="0" y="0"/>
                </a:moveTo>
                <a:lnTo>
                  <a:pt x="8434622" y="0"/>
                </a:lnTo>
                <a:lnTo>
                  <a:pt x="8434622" y="4642462"/>
                </a:lnTo>
                <a:lnTo>
                  <a:pt x="0" y="4642462"/>
                </a:lnTo>
                <a:lnTo>
                  <a:pt x="0" y="0"/>
                </a:lnTo>
                <a:close/>
              </a:path>
            </a:pathLst>
          </a:custGeom>
          <a:blipFill>
            <a:blip r:embed="rId5"/>
            <a:stretch>
              <a:fillRect l="0" t="0" r="0" b="0"/>
            </a:stretch>
          </a:blipFill>
        </p:spPr>
      </p:sp>
      <p:sp>
        <p:nvSpPr>
          <p:cNvPr name="TextBox 38" id="38"/>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9" id="3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0" id="40"/>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1" id="41"/>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2" id="4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3" id="43"/>
          <p:cNvSpPr txBox="true"/>
          <p:nvPr/>
        </p:nvSpPr>
        <p:spPr>
          <a:xfrm rot="0">
            <a:off x="533337" y="1428239"/>
            <a:ext cx="3546513"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Order Now</a:t>
            </a:r>
          </a:p>
        </p:txBody>
      </p:sp>
      <p:sp>
        <p:nvSpPr>
          <p:cNvPr name="TextBox 44" id="44"/>
          <p:cNvSpPr txBox="true"/>
          <p:nvPr/>
        </p:nvSpPr>
        <p:spPr>
          <a:xfrm rot="0">
            <a:off x="6516974" y="7357228"/>
            <a:ext cx="10553916" cy="323215"/>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Open Sans"/>
              </a:rPr>
              <a:t>The user socket requests the serviceID of the ordered service from the server database.</a:t>
            </a:r>
          </a:p>
        </p:txBody>
      </p:sp>
      <p:sp>
        <p:nvSpPr>
          <p:cNvPr name="TextBox 45" id="45"/>
          <p:cNvSpPr txBox="true"/>
          <p:nvPr/>
        </p:nvSpPr>
        <p:spPr>
          <a:xfrm rot="0">
            <a:off x="5736813" y="7383263"/>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01</a:t>
            </a:r>
          </a:p>
        </p:txBody>
      </p:sp>
      <p:sp>
        <p:nvSpPr>
          <p:cNvPr name="TextBox 46" id="46"/>
          <p:cNvSpPr txBox="true"/>
          <p:nvPr/>
        </p:nvSpPr>
        <p:spPr>
          <a:xfrm rot="0">
            <a:off x="6414564" y="8330125"/>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02</a:t>
            </a:r>
          </a:p>
        </p:txBody>
      </p:sp>
      <p:sp>
        <p:nvSpPr>
          <p:cNvPr name="TextBox 47" id="47"/>
          <p:cNvSpPr txBox="true"/>
          <p:nvPr/>
        </p:nvSpPr>
        <p:spPr>
          <a:xfrm rot="0">
            <a:off x="6835806" y="9434298"/>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48" id="48"/>
          <p:cNvSpPr txBox="true"/>
          <p:nvPr/>
        </p:nvSpPr>
        <p:spPr>
          <a:xfrm rot="0">
            <a:off x="7197651" y="8151157"/>
            <a:ext cx="9232422" cy="6565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Open Sans"/>
              </a:rPr>
              <a:t>The serviceID sent by the server is used by the  ReserveNow function to set the reserved attribute of the ordered service to False.</a:t>
            </a:r>
          </a:p>
        </p:txBody>
      </p:sp>
      <p:sp>
        <p:nvSpPr>
          <p:cNvPr name="TextBox 49" id="49"/>
          <p:cNvSpPr txBox="true"/>
          <p:nvPr/>
        </p:nvSpPr>
        <p:spPr>
          <a:xfrm rot="0">
            <a:off x="7669088" y="9384133"/>
            <a:ext cx="8191265" cy="656590"/>
          </a:xfrm>
          <a:prstGeom prst="rect">
            <a:avLst/>
          </a:prstGeom>
        </p:spPr>
        <p:txBody>
          <a:bodyPr anchor="t" rtlCol="false" tIns="0" lIns="0" bIns="0" rIns="0">
            <a:spAutoFit/>
          </a:bodyPr>
          <a:lstStyle/>
          <a:p>
            <a:pPr algn="l">
              <a:lnSpc>
                <a:spcPts val="2659"/>
              </a:lnSpc>
            </a:pPr>
            <a:r>
              <a:rPr lang="en-US" sz="1899">
                <a:solidFill>
                  <a:srgbClr val="FFFFFF"/>
                </a:solidFill>
                <a:latin typeface="Open Sans"/>
              </a:rPr>
              <a:t>The ordered service is added to the Reservation table in the database.</a:t>
            </a:r>
          </a:p>
          <a:p>
            <a:pPr algn="l">
              <a:lnSpc>
                <a:spcPts val="265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222223" y="5623825"/>
            <a:ext cx="8887018" cy="88870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5655642" y="1028700"/>
            <a:ext cx="4627172" cy="9155655"/>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1427266">
            <a:off x="9559881" y="1447084"/>
            <a:ext cx="3556881" cy="7037901"/>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27" t="0" r="-27"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5" id="35"/>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6" id="3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7" id="3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8" id="3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9" id="3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FF6347"/>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7057348" y="1844576"/>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11551926" y="3984685"/>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559533" y="4804625"/>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1" id="31"/>
          <p:cNvSpPr/>
          <p:nvPr/>
        </p:nvSpPr>
        <p:spPr>
          <a:xfrm flipH="false" flipV="false" rot="0">
            <a:off x="10692605" y="4937697"/>
            <a:ext cx="411606" cy="411606"/>
          </a:xfrm>
          <a:custGeom>
            <a:avLst/>
            <a:gdLst/>
            <a:ahLst/>
            <a:cxnLst/>
            <a:rect r="r" b="b" t="t" l="l"/>
            <a:pathLst>
              <a:path h="411606" w="411606">
                <a:moveTo>
                  <a:pt x="0" y="0"/>
                </a:moveTo>
                <a:lnTo>
                  <a:pt x="411606" y="0"/>
                </a:lnTo>
                <a:lnTo>
                  <a:pt x="411606" y="411606"/>
                </a:lnTo>
                <a:lnTo>
                  <a:pt x="0" y="411606"/>
                </a:lnTo>
                <a:lnTo>
                  <a:pt x="0" y="0"/>
                </a:lnTo>
                <a:close/>
              </a:path>
            </a:pathLst>
          </a:custGeom>
          <a:blipFill>
            <a:blip r:embed="rId5"/>
            <a:stretch>
              <a:fillRect l="0" t="0" r="0" b="0"/>
            </a:stretch>
          </a:blipFill>
        </p:spPr>
      </p:sp>
      <p:sp>
        <p:nvSpPr>
          <p:cNvPr name="Freeform 32" id="32"/>
          <p:cNvSpPr/>
          <p:nvPr/>
        </p:nvSpPr>
        <p:spPr>
          <a:xfrm flipH="false" flipV="false" rot="0">
            <a:off x="0" y="3436834"/>
            <a:ext cx="6900155" cy="3413331"/>
          </a:xfrm>
          <a:custGeom>
            <a:avLst/>
            <a:gdLst/>
            <a:ahLst/>
            <a:cxnLst/>
            <a:rect r="r" b="b" t="t" l="l"/>
            <a:pathLst>
              <a:path h="3413331" w="6900155">
                <a:moveTo>
                  <a:pt x="0" y="0"/>
                </a:moveTo>
                <a:lnTo>
                  <a:pt x="6900155" y="0"/>
                </a:lnTo>
                <a:lnTo>
                  <a:pt x="6900155" y="3413332"/>
                </a:lnTo>
                <a:lnTo>
                  <a:pt x="0" y="3413332"/>
                </a:lnTo>
                <a:lnTo>
                  <a:pt x="0" y="0"/>
                </a:lnTo>
                <a:close/>
              </a:path>
            </a:pathLst>
          </a:custGeom>
          <a:blipFill>
            <a:blip r:embed="rId6"/>
            <a:stretch>
              <a:fillRect l="0" t="0" r="0" b="0"/>
            </a:stretch>
          </a:blipFill>
        </p:spPr>
      </p:sp>
      <p:sp>
        <p:nvSpPr>
          <p:cNvPr name="TextBox 33" id="33"/>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4" id="34"/>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5" id="35"/>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6" id="36"/>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7" id="37"/>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8" id="38"/>
          <p:cNvSpPr txBox="true"/>
          <p:nvPr/>
        </p:nvSpPr>
        <p:spPr>
          <a:xfrm rot="0">
            <a:off x="10898408" y="2892141"/>
            <a:ext cx="6360892"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Register-login page</a:t>
            </a:r>
          </a:p>
        </p:txBody>
      </p:sp>
      <p:sp>
        <p:nvSpPr>
          <p:cNvPr name="TextBox 39" id="39"/>
          <p:cNvSpPr txBox="true"/>
          <p:nvPr/>
        </p:nvSpPr>
        <p:spPr>
          <a:xfrm rot="0">
            <a:off x="11460154" y="4454807"/>
            <a:ext cx="5237399" cy="2026563"/>
          </a:xfrm>
          <a:prstGeom prst="rect">
            <a:avLst/>
          </a:prstGeom>
        </p:spPr>
        <p:txBody>
          <a:bodyPr anchor="t" rtlCol="false" tIns="0" lIns="0" bIns="0" rIns="0">
            <a:spAutoFit/>
          </a:bodyPr>
          <a:lstStyle/>
          <a:p>
            <a:pPr algn="l">
              <a:lnSpc>
                <a:spcPts val="2294"/>
              </a:lnSpc>
            </a:pPr>
            <a:r>
              <a:rPr lang="en-US" sz="1638">
                <a:solidFill>
                  <a:srgbClr val="FFFFFF"/>
                </a:solidFill>
                <a:latin typeface="Open Sans"/>
              </a:rPr>
              <a:t>The user will fillout the required information by putting a username, password, and then add their own email. </a:t>
            </a:r>
          </a:p>
          <a:p>
            <a:pPr algn="l">
              <a:lnSpc>
                <a:spcPts val="2294"/>
              </a:lnSpc>
              <a:spcBef>
                <a:spcPct val="0"/>
              </a:spcBef>
            </a:pPr>
            <a:r>
              <a:rPr lang="en-US" sz="1638">
                <a:solidFill>
                  <a:srgbClr val="FFFFFF"/>
                </a:solidFill>
                <a:latin typeface="Open Sans"/>
              </a:rPr>
              <a:t>After that the user will be able to select the type if he/she is a service provider or a customer, then signup or login depending if the user have an account or not.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202128" y="2651971"/>
            <a:ext cx="9880353" cy="7477836"/>
          </a:xfrm>
          <a:custGeom>
            <a:avLst/>
            <a:gdLst/>
            <a:ahLst/>
            <a:cxnLst/>
            <a:rect r="r" b="b" t="t" l="l"/>
            <a:pathLst>
              <a:path h="7477836" w="9880353">
                <a:moveTo>
                  <a:pt x="0" y="0"/>
                </a:moveTo>
                <a:lnTo>
                  <a:pt x="9880353" y="0"/>
                </a:lnTo>
                <a:lnTo>
                  <a:pt x="9880353" y="7477836"/>
                </a:lnTo>
                <a:lnTo>
                  <a:pt x="0" y="7477836"/>
                </a:lnTo>
                <a:lnTo>
                  <a:pt x="0" y="0"/>
                </a:lnTo>
                <a:close/>
              </a:path>
            </a:pathLst>
          </a:custGeom>
          <a:blipFill>
            <a:blip r:embed="rId2"/>
            <a:stretch>
              <a:fillRect l="0" t="0" r="0" b="0"/>
            </a:stretch>
          </a:blipFill>
        </p:spPr>
      </p:sp>
      <p:sp>
        <p:nvSpPr>
          <p:cNvPr name="Freeform 3" id="3"/>
          <p:cNvSpPr/>
          <p:nvPr/>
        </p:nvSpPr>
        <p:spPr>
          <a:xfrm flipH="false" flipV="false" rot="0">
            <a:off x="9678225" y="3049762"/>
            <a:ext cx="8756612" cy="6401972"/>
          </a:xfrm>
          <a:custGeom>
            <a:avLst/>
            <a:gdLst/>
            <a:ahLst/>
            <a:cxnLst/>
            <a:rect r="r" b="b" t="t" l="l"/>
            <a:pathLst>
              <a:path h="6401972" w="8756612">
                <a:moveTo>
                  <a:pt x="0" y="0"/>
                </a:moveTo>
                <a:lnTo>
                  <a:pt x="8756612" y="0"/>
                </a:lnTo>
                <a:lnTo>
                  <a:pt x="8756612" y="6401972"/>
                </a:lnTo>
                <a:lnTo>
                  <a:pt x="0" y="6401972"/>
                </a:lnTo>
                <a:lnTo>
                  <a:pt x="0" y="0"/>
                </a:lnTo>
                <a:close/>
              </a:path>
            </a:pathLst>
          </a:custGeom>
          <a:blipFill>
            <a:blip r:embed="rId3"/>
            <a:stretch>
              <a:fillRect l="0" t="0" r="0" b="0"/>
            </a:stretch>
          </a:blipFill>
        </p:spPr>
      </p:sp>
      <p:sp>
        <p:nvSpPr>
          <p:cNvPr name="TextBox 4" id="4"/>
          <p:cNvSpPr txBox="true"/>
          <p:nvPr/>
        </p:nvSpPr>
        <p:spPr>
          <a:xfrm rot="0">
            <a:off x="4273272" y="717843"/>
            <a:ext cx="9741456"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E9E9E9"/>
                </a:solidFill>
                <a:latin typeface="Canva Sans Bold"/>
              </a:rPr>
              <a:t>Function that handle the login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155190" y="2179583"/>
            <a:ext cx="8836997" cy="7821937"/>
          </a:xfrm>
          <a:custGeom>
            <a:avLst/>
            <a:gdLst/>
            <a:ahLst/>
            <a:cxnLst/>
            <a:rect r="r" b="b" t="t" l="l"/>
            <a:pathLst>
              <a:path h="7821937" w="8836997">
                <a:moveTo>
                  <a:pt x="0" y="0"/>
                </a:moveTo>
                <a:lnTo>
                  <a:pt x="8836997" y="0"/>
                </a:lnTo>
                <a:lnTo>
                  <a:pt x="8836997" y="7821936"/>
                </a:lnTo>
                <a:lnTo>
                  <a:pt x="0" y="7821936"/>
                </a:lnTo>
                <a:lnTo>
                  <a:pt x="0" y="0"/>
                </a:lnTo>
                <a:close/>
              </a:path>
            </a:pathLst>
          </a:custGeom>
          <a:blipFill>
            <a:blip r:embed="rId2"/>
            <a:stretch>
              <a:fillRect l="0" t="0" r="0" b="0"/>
            </a:stretch>
          </a:blipFill>
        </p:spPr>
      </p:sp>
      <p:sp>
        <p:nvSpPr>
          <p:cNvPr name="Freeform 3" id="3"/>
          <p:cNvSpPr/>
          <p:nvPr/>
        </p:nvSpPr>
        <p:spPr>
          <a:xfrm flipH="false" flipV="false" rot="0">
            <a:off x="8992187" y="2304937"/>
            <a:ext cx="9144000" cy="7696583"/>
          </a:xfrm>
          <a:custGeom>
            <a:avLst/>
            <a:gdLst/>
            <a:ahLst/>
            <a:cxnLst/>
            <a:rect r="r" b="b" t="t" l="l"/>
            <a:pathLst>
              <a:path h="7696583" w="9144000">
                <a:moveTo>
                  <a:pt x="0" y="0"/>
                </a:moveTo>
                <a:lnTo>
                  <a:pt x="9144000" y="0"/>
                </a:lnTo>
                <a:lnTo>
                  <a:pt x="9144000" y="7696582"/>
                </a:lnTo>
                <a:lnTo>
                  <a:pt x="0" y="7696582"/>
                </a:lnTo>
                <a:lnTo>
                  <a:pt x="0" y="0"/>
                </a:lnTo>
                <a:close/>
              </a:path>
            </a:pathLst>
          </a:custGeom>
          <a:blipFill>
            <a:blip r:embed="rId3"/>
            <a:stretch>
              <a:fillRect l="0" t="0" r="0" b="0"/>
            </a:stretch>
          </a:blipFill>
        </p:spPr>
      </p:sp>
      <p:sp>
        <p:nvSpPr>
          <p:cNvPr name="TextBox 4" id="4"/>
          <p:cNvSpPr txBox="true"/>
          <p:nvPr/>
        </p:nvSpPr>
        <p:spPr>
          <a:xfrm rot="0">
            <a:off x="3746403" y="685718"/>
            <a:ext cx="11588083" cy="181102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E9E9E9"/>
                </a:solidFill>
                <a:latin typeface="Canva Sans Bold"/>
              </a:rPr>
              <a:t>Function that handle the signup and validation of the email format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921528" y="6668232"/>
            <a:ext cx="8456243" cy="845624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77380" y="2652439"/>
            <a:ext cx="3858427" cy="7634561"/>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533337" y="2274290"/>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28" id="28"/>
          <p:cNvSpPr/>
          <p:nvPr/>
        </p:nvSpPr>
        <p:spPr>
          <a:xfrm flipH="false" flipV="false" rot="0">
            <a:off x="5966742" y="2080789"/>
            <a:ext cx="10324952" cy="6516963"/>
          </a:xfrm>
          <a:custGeom>
            <a:avLst/>
            <a:gdLst/>
            <a:ahLst/>
            <a:cxnLst/>
            <a:rect r="r" b="b" t="t" l="l"/>
            <a:pathLst>
              <a:path h="6516963" w="10324952">
                <a:moveTo>
                  <a:pt x="0" y="0"/>
                </a:moveTo>
                <a:lnTo>
                  <a:pt x="10324952" y="0"/>
                </a:lnTo>
                <a:lnTo>
                  <a:pt x="10324952" y="6516963"/>
                </a:lnTo>
                <a:lnTo>
                  <a:pt x="0" y="6516963"/>
                </a:lnTo>
                <a:lnTo>
                  <a:pt x="0" y="0"/>
                </a:lnTo>
                <a:close/>
              </a:path>
            </a:pathLst>
          </a:custGeom>
          <a:blipFill>
            <a:blip r:embed="rId5"/>
            <a:stretch>
              <a:fillRect l="0" t="0" r="0" b="0"/>
            </a:stretch>
          </a:blipFill>
        </p:spPr>
      </p:sp>
      <p:sp>
        <p:nvSpPr>
          <p:cNvPr name="TextBox 29" id="29"/>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0" id="30"/>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1" id="31"/>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2" id="32"/>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3" id="33"/>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4" id="34"/>
          <p:cNvSpPr txBox="true"/>
          <p:nvPr/>
        </p:nvSpPr>
        <p:spPr>
          <a:xfrm rot="0">
            <a:off x="533337" y="1349037"/>
            <a:ext cx="4874603"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Adding Service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0643" y="5532895"/>
            <a:ext cx="9163193" cy="91631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3491847" y="1596184"/>
            <a:ext cx="4180995" cy="827281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a:grpSpLocks noChangeAspect="true"/>
          </p:cNvGrpSpPr>
          <p:nvPr/>
        </p:nvGrpSpPr>
        <p:grpSpPr>
          <a:xfrm rot="0">
            <a:off x="1760418" y="4100085"/>
            <a:ext cx="2915550" cy="5768917"/>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5" id="35"/>
          <p:cNvGrpSpPr>
            <a:grpSpLocks noChangeAspect="true"/>
          </p:cNvGrpSpPr>
          <p:nvPr/>
        </p:nvGrpSpPr>
        <p:grpSpPr>
          <a:xfrm rot="0">
            <a:off x="6528297" y="5339641"/>
            <a:ext cx="2289092" cy="4529361"/>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p:nvPr/>
        </p:nvGrpSpPr>
        <p:grpSpPr>
          <a:xfrm rot="0">
            <a:off x="10910049" y="2983991"/>
            <a:ext cx="1042538" cy="47625"/>
            <a:chOff x="0" y="0"/>
            <a:chExt cx="274578" cy="12543"/>
          </a:xfrm>
        </p:grpSpPr>
        <p:sp>
          <p:nvSpPr>
            <p:cNvPr name="Freeform 46" id="4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47" id="4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49" id="4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50" id="50"/>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51" id="51"/>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52" id="5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53" id="53"/>
          <p:cNvSpPr txBox="true"/>
          <p:nvPr/>
        </p:nvSpPr>
        <p:spPr>
          <a:xfrm rot="0">
            <a:off x="10910049" y="1576113"/>
            <a:ext cx="4982921" cy="1407878"/>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Welcome To Our Application</a:t>
            </a:r>
          </a:p>
        </p:txBody>
      </p:sp>
      <p:sp>
        <p:nvSpPr>
          <p:cNvPr name="TextBox 54" id="54"/>
          <p:cNvSpPr txBox="true"/>
          <p:nvPr/>
        </p:nvSpPr>
        <p:spPr>
          <a:xfrm rot="0">
            <a:off x="10910049" y="3366554"/>
            <a:ext cx="6581750" cy="5231198"/>
          </a:xfrm>
          <a:prstGeom prst="rect">
            <a:avLst/>
          </a:prstGeom>
        </p:spPr>
        <p:txBody>
          <a:bodyPr anchor="t" rtlCol="false" tIns="0" lIns="0" bIns="0" rIns="0">
            <a:spAutoFit/>
          </a:bodyPr>
          <a:lstStyle/>
          <a:p>
            <a:pPr algn="l">
              <a:lnSpc>
                <a:spcPts val="2100"/>
              </a:lnSpc>
            </a:pPr>
            <a:r>
              <a:rPr lang="en-US" sz="1500">
                <a:solidFill>
                  <a:srgbClr val="FFFFFF"/>
                </a:solidFill>
                <a:latin typeface="Open Sans"/>
              </a:rPr>
              <a:t>The analysis of the objective in hand was done by first deciding what functionalities will the library system be able to provide to different types of users (including admins, service providers, and customers).</a:t>
            </a:r>
          </a:p>
          <a:p>
            <a:pPr algn="l">
              <a:lnSpc>
                <a:spcPts val="2100"/>
              </a:lnSpc>
            </a:pPr>
          </a:p>
          <a:p>
            <a:pPr algn="l">
              <a:lnSpc>
                <a:spcPts val="2100"/>
              </a:lnSpc>
            </a:pPr>
          </a:p>
          <a:p>
            <a:pPr algn="l">
              <a:lnSpc>
                <a:spcPts val="2100"/>
              </a:lnSpc>
            </a:pPr>
            <a:r>
              <a:rPr lang="en-US" sz="1500">
                <a:solidFill>
                  <a:srgbClr val="FFFFFF"/>
                </a:solidFill>
                <a:latin typeface="Open Sans"/>
              </a:rPr>
              <a:t>The customer should be able to:</a:t>
            </a:r>
          </a:p>
          <a:p>
            <a:pPr algn="l">
              <a:lnSpc>
                <a:spcPts val="2100"/>
              </a:lnSpc>
            </a:pPr>
            <a:r>
              <a:rPr lang="en-US" sz="1500">
                <a:solidFill>
                  <a:srgbClr val="FFFFFF"/>
                </a:solidFill>
                <a:latin typeface="Open Sans"/>
              </a:rPr>
              <a:t>1. Search for services </a:t>
            </a:r>
          </a:p>
          <a:p>
            <a:pPr algn="l">
              <a:lnSpc>
                <a:spcPts val="2100"/>
              </a:lnSpc>
            </a:pPr>
            <a:r>
              <a:rPr lang="en-US" sz="1500">
                <a:solidFill>
                  <a:srgbClr val="FFFFFF"/>
                </a:solidFill>
                <a:latin typeface="Open Sans"/>
              </a:rPr>
              <a:t>2. Reserve or purchase a service (if the service provider is currently not available, the customers will be informed the moment he is).</a:t>
            </a:r>
          </a:p>
          <a:p>
            <a:pPr algn="l">
              <a:lnSpc>
                <a:spcPts val="2100"/>
              </a:lnSpc>
            </a:pPr>
            <a:r>
              <a:rPr lang="en-US" sz="1500">
                <a:solidFill>
                  <a:srgbClr val="FFFFFF"/>
                </a:solidFill>
                <a:latin typeface="Open Sans"/>
              </a:rPr>
              <a:t>4. Have in-app chat with the service-provider</a:t>
            </a:r>
          </a:p>
          <a:p>
            <a:pPr algn="l">
              <a:lnSpc>
                <a:spcPts val="2100"/>
              </a:lnSpc>
            </a:pPr>
          </a:p>
          <a:p>
            <a:pPr algn="l">
              <a:lnSpc>
                <a:spcPts val="2100"/>
              </a:lnSpc>
            </a:pPr>
          </a:p>
          <a:p>
            <a:pPr algn="l">
              <a:lnSpc>
                <a:spcPts val="2100"/>
              </a:lnSpc>
            </a:pPr>
            <a:r>
              <a:rPr lang="en-US" sz="1500">
                <a:solidFill>
                  <a:srgbClr val="FFFFFF"/>
                </a:solidFill>
                <a:latin typeface="Open Sans"/>
              </a:rPr>
              <a:t>The service provider should be able to:</a:t>
            </a:r>
          </a:p>
          <a:p>
            <a:pPr algn="l">
              <a:lnSpc>
                <a:spcPts val="2100"/>
              </a:lnSpc>
            </a:pPr>
          </a:p>
          <a:p>
            <a:pPr algn="l">
              <a:lnSpc>
                <a:spcPts val="2100"/>
              </a:lnSpc>
            </a:pPr>
          </a:p>
          <a:p>
            <a:pPr algn="l">
              <a:lnSpc>
                <a:spcPts val="2100"/>
              </a:lnSpc>
            </a:pPr>
            <a:r>
              <a:rPr lang="en-US" sz="1500">
                <a:solidFill>
                  <a:srgbClr val="FFFFFF"/>
                </a:solidFill>
                <a:latin typeface="Open Sans"/>
              </a:rPr>
              <a:t>1. Have in-app chat with the Customer</a:t>
            </a:r>
          </a:p>
          <a:p>
            <a:pPr algn="l">
              <a:lnSpc>
                <a:spcPts val="2100"/>
              </a:lnSpc>
            </a:pPr>
            <a:r>
              <a:rPr lang="en-US" sz="1500">
                <a:solidFill>
                  <a:srgbClr val="FFFFFF"/>
                </a:solidFill>
                <a:latin typeface="Open Sans"/>
              </a:rPr>
              <a:t>2. Have their own profile </a:t>
            </a:r>
          </a:p>
          <a:p>
            <a:pPr algn="l">
              <a:lnSpc>
                <a:spcPts val="2100"/>
              </a:lnSpc>
            </a:pPr>
            <a:r>
              <a:rPr lang="en-US" sz="1500">
                <a:solidFill>
                  <a:srgbClr val="FFFFFF"/>
                </a:solidFill>
                <a:latin typeface="Open Sans"/>
              </a:rPr>
              <a:t>3. Allow a customer to purchase their service.</a:t>
            </a:r>
          </a:p>
          <a:p>
            <a:pPr algn="l">
              <a:lnSpc>
                <a:spcPts val="2100"/>
              </a:lnSpc>
            </a:pPr>
            <a:r>
              <a:rPr lang="en-US" sz="1500">
                <a:solidFill>
                  <a:srgbClr val="FFFFFF"/>
                </a:solidFill>
                <a:latin typeface="Open Sans"/>
              </a:rPr>
              <a:t>4. Add sales or change the price of their services</a:t>
            </a:r>
          </a:p>
          <a:p>
            <a:pPr algn="l">
              <a:lnSpc>
                <a:spcPts val="2100"/>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1C1C1C"/>
        </a:solidFill>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2651" y="0"/>
            <a:ext cx="8260763" cy="10287000"/>
            <a:chOff x="0" y="0"/>
            <a:chExt cx="2175674" cy="2709333"/>
          </a:xfrm>
        </p:grpSpPr>
        <p:sp>
          <p:nvSpPr>
            <p:cNvPr name="Freeform 9" id="9"/>
            <p:cNvSpPr/>
            <p:nvPr/>
          </p:nvSpPr>
          <p:spPr>
            <a:xfrm flipH="false" flipV="false" rot="0">
              <a:off x="0" y="0"/>
              <a:ext cx="2175674" cy="2709333"/>
            </a:xfrm>
            <a:custGeom>
              <a:avLst/>
              <a:gdLst/>
              <a:ahLst/>
              <a:cxnLst/>
              <a:rect r="r" b="b" t="t" l="l"/>
              <a:pathLst>
                <a:path h="2709333" w="2175674">
                  <a:moveTo>
                    <a:pt x="0" y="0"/>
                  </a:moveTo>
                  <a:lnTo>
                    <a:pt x="2175674" y="0"/>
                  </a:lnTo>
                  <a:lnTo>
                    <a:pt x="2175674" y="2709333"/>
                  </a:lnTo>
                  <a:lnTo>
                    <a:pt x="0" y="2709333"/>
                  </a:lnTo>
                  <a:close/>
                </a:path>
              </a:pathLst>
            </a:custGeom>
            <a:solidFill>
              <a:srgbClr val="FF6347"/>
            </a:solidFill>
          </p:spPr>
        </p:sp>
        <p:sp>
          <p:nvSpPr>
            <p:cNvPr name="TextBox 10" id="10"/>
            <p:cNvSpPr txBox="true"/>
            <p:nvPr/>
          </p:nvSpPr>
          <p:spPr>
            <a:xfrm>
              <a:off x="0" y="-38100"/>
              <a:ext cx="2175674"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6560870" y="1999904"/>
            <a:ext cx="3334483" cy="6597848"/>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5" id="25"/>
          <p:cNvGrpSpPr/>
          <p:nvPr/>
        </p:nvGrpSpPr>
        <p:grpSpPr>
          <a:xfrm rot="0">
            <a:off x="11551926" y="3984685"/>
            <a:ext cx="1042538" cy="47625"/>
            <a:chOff x="0" y="0"/>
            <a:chExt cx="274578" cy="12543"/>
          </a:xfrm>
        </p:grpSpPr>
        <p:sp>
          <p:nvSpPr>
            <p:cNvPr name="Freeform 26" id="26"/>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7" id="27"/>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1551926" y="4818459"/>
            <a:ext cx="677751" cy="67775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31" id="31"/>
          <p:cNvSpPr/>
          <p:nvPr/>
        </p:nvSpPr>
        <p:spPr>
          <a:xfrm flipH="false" flipV="false" rot="0">
            <a:off x="11711962" y="4929542"/>
            <a:ext cx="373137" cy="427915"/>
          </a:xfrm>
          <a:custGeom>
            <a:avLst/>
            <a:gdLst/>
            <a:ahLst/>
            <a:cxnLst/>
            <a:rect r="r" b="b" t="t" l="l"/>
            <a:pathLst>
              <a:path h="427915" w="373137">
                <a:moveTo>
                  <a:pt x="0" y="0"/>
                </a:moveTo>
                <a:lnTo>
                  <a:pt x="373136" y="0"/>
                </a:lnTo>
                <a:lnTo>
                  <a:pt x="373136" y="427916"/>
                </a:lnTo>
                <a:lnTo>
                  <a:pt x="0" y="427916"/>
                </a:lnTo>
                <a:lnTo>
                  <a:pt x="0" y="0"/>
                </a:lnTo>
                <a:close/>
              </a:path>
            </a:pathLst>
          </a:custGeom>
          <a:blipFill>
            <a:blip r:embed="rId5"/>
            <a:stretch>
              <a:fillRect l="-16443" t="0" r="-2237" b="0"/>
            </a:stretch>
          </a:blipFill>
        </p:spPr>
      </p:sp>
      <p:sp>
        <p:nvSpPr>
          <p:cNvPr name="Freeform 32" id="32"/>
          <p:cNvSpPr/>
          <p:nvPr/>
        </p:nvSpPr>
        <p:spPr>
          <a:xfrm flipH="false" flipV="false" rot="0">
            <a:off x="237501" y="3438140"/>
            <a:ext cx="6046267" cy="1188339"/>
          </a:xfrm>
          <a:custGeom>
            <a:avLst/>
            <a:gdLst/>
            <a:ahLst/>
            <a:cxnLst/>
            <a:rect r="r" b="b" t="t" l="l"/>
            <a:pathLst>
              <a:path h="1188339" w="6046267">
                <a:moveTo>
                  <a:pt x="0" y="0"/>
                </a:moveTo>
                <a:lnTo>
                  <a:pt x="6046267" y="0"/>
                </a:lnTo>
                <a:lnTo>
                  <a:pt x="6046267" y="1188339"/>
                </a:lnTo>
                <a:lnTo>
                  <a:pt x="0" y="1188339"/>
                </a:lnTo>
                <a:lnTo>
                  <a:pt x="0" y="0"/>
                </a:lnTo>
                <a:close/>
              </a:path>
            </a:pathLst>
          </a:custGeom>
          <a:blipFill>
            <a:blip r:embed="rId6"/>
            <a:stretch>
              <a:fillRect l="0" t="0" r="0" b="0"/>
            </a:stretch>
          </a:blipFill>
        </p:spPr>
      </p:sp>
      <p:sp>
        <p:nvSpPr>
          <p:cNvPr name="TextBox 33" id="33"/>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4" id="34"/>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5" id="35"/>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6" id="36"/>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7" id="37"/>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8" id="38"/>
          <p:cNvSpPr txBox="true"/>
          <p:nvPr/>
        </p:nvSpPr>
        <p:spPr>
          <a:xfrm rot="0">
            <a:off x="11551926" y="2331983"/>
            <a:ext cx="4982921"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The Offers Page</a:t>
            </a:r>
          </a:p>
        </p:txBody>
      </p:sp>
      <p:sp>
        <p:nvSpPr>
          <p:cNvPr name="TextBox 39" id="39"/>
          <p:cNvSpPr txBox="true"/>
          <p:nvPr/>
        </p:nvSpPr>
        <p:spPr>
          <a:xfrm rot="0">
            <a:off x="12499214" y="4820373"/>
            <a:ext cx="4793902" cy="1819910"/>
          </a:xfrm>
          <a:prstGeom prst="rect">
            <a:avLst/>
          </a:prstGeom>
        </p:spPr>
        <p:txBody>
          <a:bodyPr anchor="t" rtlCol="false" tIns="0" lIns="0" bIns="0" rIns="0">
            <a:spAutoFit/>
          </a:bodyPr>
          <a:lstStyle/>
          <a:p>
            <a:pPr algn="l">
              <a:lnSpc>
                <a:spcPts val="3079"/>
              </a:lnSpc>
            </a:pPr>
            <a:r>
              <a:rPr lang="en-US" sz="2199">
                <a:solidFill>
                  <a:srgbClr val="FFFFFF"/>
                </a:solidFill>
                <a:latin typeface="Open Sans"/>
              </a:rPr>
              <a:t>The HorizontalScroll function calls the OffersContent component which contains all the services the customer can choose from.</a:t>
            </a:r>
          </a:p>
          <a:p>
            <a:pPr algn="l">
              <a:lnSpc>
                <a:spcPts val="2100"/>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377380" y="2652439"/>
            <a:ext cx="3858427" cy="7634561"/>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p:nvPr/>
        </p:nvGrpSpPr>
        <p:grpSpPr>
          <a:xfrm rot="0">
            <a:off x="533337" y="2274290"/>
            <a:ext cx="1042538" cy="47625"/>
            <a:chOff x="0" y="0"/>
            <a:chExt cx="274578" cy="12543"/>
          </a:xfrm>
        </p:grpSpPr>
        <p:sp>
          <p:nvSpPr>
            <p:cNvPr name="Freeform 23" id="2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4" id="2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6737257" y="9258300"/>
            <a:ext cx="677751" cy="67775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239"/>
                </a:lnSpc>
              </a:pPr>
            </a:p>
          </p:txBody>
        </p:sp>
      </p:grpSp>
      <p:sp>
        <p:nvSpPr>
          <p:cNvPr name="Freeform 28" id="28"/>
          <p:cNvSpPr/>
          <p:nvPr/>
        </p:nvSpPr>
        <p:spPr>
          <a:xfrm flipH="false" flipV="false" rot="0">
            <a:off x="6116038" y="1226757"/>
            <a:ext cx="6055923" cy="3217856"/>
          </a:xfrm>
          <a:custGeom>
            <a:avLst/>
            <a:gdLst/>
            <a:ahLst/>
            <a:cxnLst/>
            <a:rect r="r" b="b" t="t" l="l"/>
            <a:pathLst>
              <a:path h="3217856" w="6055923">
                <a:moveTo>
                  <a:pt x="0" y="0"/>
                </a:moveTo>
                <a:lnTo>
                  <a:pt x="6055924" y="0"/>
                </a:lnTo>
                <a:lnTo>
                  <a:pt x="6055924" y="3217857"/>
                </a:lnTo>
                <a:lnTo>
                  <a:pt x="0" y="3217857"/>
                </a:lnTo>
                <a:lnTo>
                  <a:pt x="0" y="0"/>
                </a:lnTo>
                <a:close/>
              </a:path>
            </a:pathLst>
          </a:custGeom>
          <a:blipFill>
            <a:blip r:embed="rId5"/>
            <a:stretch>
              <a:fillRect l="0" t="0" r="0" b="0"/>
            </a:stretch>
          </a:blipFill>
        </p:spPr>
      </p:sp>
      <p:sp>
        <p:nvSpPr>
          <p:cNvPr name="Freeform 29" id="29"/>
          <p:cNvSpPr/>
          <p:nvPr/>
        </p:nvSpPr>
        <p:spPr>
          <a:xfrm flipH="false" flipV="false" rot="0">
            <a:off x="6245420" y="5143500"/>
            <a:ext cx="5265670" cy="3642467"/>
          </a:xfrm>
          <a:custGeom>
            <a:avLst/>
            <a:gdLst/>
            <a:ahLst/>
            <a:cxnLst/>
            <a:rect r="r" b="b" t="t" l="l"/>
            <a:pathLst>
              <a:path h="3642467" w="5265670">
                <a:moveTo>
                  <a:pt x="0" y="0"/>
                </a:moveTo>
                <a:lnTo>
                  <a:pt x="5265670" y="0"/>
                </a:lnTo>
                <a:lnTo>
                  <a:pt x="5265670" y="3642467"/>
                </a:lnTo>
                <a:lnTo>
                  <a:pt x="0" y="3642467"/>
                </a:lnTo>
                <a:lnTo>
                  <a:pt x="0" y="0"/>
                </a:lnTo>
                <a:close/>
              </a:path>
            </a:pathLst>
          </a:custGeom>
          <a:blipFill>
            <a:blip r:embed="rId6"/>
            <a:stretch>
              <a:fillRect l="0" t="0" r="0" b="0"/>
            </a:stretch>
          </a:blipFill>
        </p:spPr>
      </p:sp>
      <p:sp>
        <p:nvSpPr>
          <p:cNvPr name="TextBox 30" id="30"/>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1" id="31"/>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32" id="32"/>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33" id="33"/>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34" id="34"/>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35" id="35"/>
          <p:cNvSpPr txBox="true"/>
          <p:nvPr/>
        </p:nvSpPr>
        <p:spPr>
          <a:xfrm rot="0">
            <a:off x="533337" y="866264"/>
            <a:ext cx="4938835" cy="1408027"/>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service provider services</a:t>
            </a:r>
          </a:p>
        </p:txBody>
      </p:sp>
      <p:sp>
        <p:nvSpPr>
          <p:cNvPr name="TextBox 36" id="36"/>
          <p:cNvSpPr txBox="true"/>
          <p:nvPr/>
        </p:nvSpPr>
        <p:spPr>
          <a:xfrm rot="0">
            <a:off x="6835806" y="9434298"/>
            <a:ext cx="496110" cy="297180"/>
          </a:xfrm>
          <a:prstGeom prst="rect">
            <a:avLst/>
          </a:prstGeom>
        </p:spPr>
        <p:txBody>
          <a:bodyPr anchor="t" rtlCol="false" tIns="0" lIns="0" bIns="0" rIns="0">
            <a:spAutoFit/>
          </a:bodyPr>
          <a:lstStyle/>
          <a:p>
            <a:pPr algn="ctr">
              <a:lnSpc>
                <a:spcPts val="2519"/>
              </a:lnSpc>
              <a:spcBef>
                <a:spcPct val="0"/>
              </a:spcBef>
            </a:pPr>
            <a:r>
              <a:rPr lang="en-US" sz="1799">
                <a:solidFill>
                  <a:srgbClr val="FFFFFF"/>
                </a:solidFill>
                <a:latin typeface="Open Sans Bold"/>
              </a:rPr>
              <a:t>03</a:t>
            </a:r>
          </a:p>
        </p:txBody>
      </p:sp>
      <p:sp>
        <p:nvSpPr>
          <p:cNvPr name="TextBox 37" id="37"/>
          <p:cNvSpPr txBox="true"/>
          <p:nvPr/>
        </p:nvSpPr>
        <p:spPr>
          <a:xfrm rot="0">
            <a:off x="7669088" y="9384133"/>
            <a:ext cx="8191265" cy="656590"/>
          </a:xfrm>
          <a:prstGeom prst="rect">
            <a:avLst/>
          </a:prstGeom>
        </p:spPr>
        <p:txBody>
          <a:bodyPr anchor="t" rtlCol="false" tIns="0" lIns="0" bIns="0" rIns="0">
            <a:spAutoFit/>
          </a:bodyPr>
          <a:lstStyle/>
          <a:p>
            <a:pPr algn="l">
              <a:lnSpc>
                <a:spcPts val="2659"/>
              </a:lnSpc>
            </a:pPr>
            <a:r>
              <a:rPr lang="en-US" sz="1899">
                <a:solidFill>
                  <a:srgbClr val="FFFFFF"/>
                </a:solidFill>
                <a:latin typeface="Open Sans"/>
              </a:rPr>
              <a:t>The ordered service is added to the Reservation table in the database.</a:t>
            </a:r>
          </a:p>
          <a:p>
            <a:pPr algn="l">
              <a:lnSpc>
                <a:spcPts val="265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520229" y="4470746"/>
            <a:ext cx="8252837" cy="825283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543171" y="1689836"/>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3703249" y="2737187"/>
            <a:ext cx="2961571" cy="5859977"/>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44" t="0" r="-44"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p:nvPr/>
        </p:nvGrpSpPr>
        <p:grpSpPr>
          <a:xfrm rot="0">
            <a:off x="846432" y="1641910"/>
            <a:ext cx="1042538" cy="47625"/>
            <a:chOff x="0" y="0"/>
            <a:chExt cx="274578" cy="12543"/>
          </a:xfrm>
        </p:grpSpPr>
        <p:sp>
          <p:nvSpPr>
            <p:cNvPr name="Freeform 33" id="33"/>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34" id="34"/>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3504742" y="1641910"/>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673429" y="1722352"/>
            <a:ext cx="6850425" cy="6020655"/>
          </a:xfrm>
          <a:custGeom>
            <a:avLst/>
            <a:gdLst/>
            <a:ahLst/>
            <a:cxnLst/>
            <a:rect r="r" b="b" t="t" l="l"/>
            <a:pathLst>
              <a:path h="6020655" w="6850425">
                <a:moveTo>
                  <a:pt x="0" y="0"/>
                </a:moveTo>
                <a:lnTo>
                  <a:pt x="6850425" y="0"/>
                </a:lnTo>
                <a:lnTo>
                  <a:pt x="6850425" y="6020655"/>
                </a:lnTo>
                <a:lnTo>
                  <a:pt x="0" y="6020655"/>
                </a:lnTo>
                <a:lnTo>
                  <a:pt x="0" y="0"/>
                </a:lnTo>
                <a:close/>
              </a:path>
            </a:pathLst>
          </a:custGeom>
          <a:blipFill>
            <a:blip r:embed="rId8"/>
            <a:stretch>
              <a:fillRect l="0" t="0" r="0" b="0"/>
            </a:stretch>
          </a:blipFill>
        </p:spPr>
      </p:sp>
      <p:sp>
        <p:nvSpPr>
          <p:cNvPr name="Freeform 37" id="37"/>
          <p:cNvSpPr/>
          <p:nvPr/>
        </p:nvSpPr>
        <p:spPr>
          <a:xfrm flipH="false" flipV="false" rot="0">
            <a:off x="1028700" y="7771582"/>
            <a:ext cx="5221200" cy="1164629"/>
          </a:xfrm>
          <a:custGeom>
            <a:avLst/>
            <a:gdLst/>
            <a:ahLst/>
            <a:cxnLst/>
            <a:rect r="r" b="b" t="t" l="l"/>
            <a:pathLst>
              <a:path h="1164629" w="5221200">
                <a:moveTo>
                  <a:pt x="0" y="0"/>
                </a:moveTo>
                <a:lnTo>
                  <a:pt x="5221200" y="0"/>
                </a:lnTo>
                <a:lnTo>
                  <a:pt x="5221200" y="1164628"/>
                </a:lnTo>
                <a:lnTo>
                  <a:pt x="0" y="1164628"/>
                </a:lnTo>
                <a:lnTo>
                  <a:pt x="0" y="0"/>
                </a:lnTo>
                <a:close/>
              </a:path>
            </a:pathLst>
          </a:custGeom>
          <a:blipFill>
            <a:blip r:embed="rId9"/>
            <a:stretch>
              <a:fillRect l="0" t="0" r="0" b="0"/>
            </a:stretch>
          </a:blipFill>
        </p:spPr>
      </p:sp>
      <p:sp>
        <p:nvSpPr>
          <p:cNvPr name="TextBox 38" id="38"/>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39" id="39"/>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0" id="40"/>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1" id="41"/>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2" id="42"/>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3" id="43"/>
          <p:cNvSpPr txBox="true"/>
          <p:nvPr/>
        </p:nvSpPr>
        <p:spPr>
          <a:xfrm rot="0">
            <a:off x="810643" y="990600"/>
            <a:ext cx="4982921" cy="731752"/>
          </a:xfrm>
          <a:prstGeom prst="rect">
            <a:avLst/>
          </a:prstGeom>
        </p:spPr>
        <p:txBody>
          <a:bodyPr anchor="t" rtlCol="false" tIns="0" lIns="0" bIns="0" rIns="0">
            <a:spAutoFit/>
          </a:bodyPr>
          <a:lstStyle/>
          <a:p>
            <a:pPr algn="l">
              <a:lnSpc>
                <a:spcPts val="5336"/>
              </a:lnSpc>
            </a:pPr>
            <a:r>
              <a:rPr lang="en-US" sz="4560">
                <a:solidFill>
                  <a:srgbClr val="FFFFFF"/>
                </a:solidFill>
                <a:latin typeface="Poppins Bold"/>
              </a:rPr>
              <a:t>Component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041872" y="1307578"/>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a:grpSpLocks noChangeAspect="true"/>
          </p:cNvGrpSpPr>
          <p:nvPr/>
        </p:nvGrpSpPr>
        <p:grpSpPr>
          <a:xfrm rot="0">
            <a:off x="4345261" y="1641910"/>
            <a:ext cx="3025601" cy="5986672"/>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0" t="0" r="-55"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3" id="23"/>
          <p:cNvSpPr/>
          <p:nvPr/>
        </p:nvSpPr>
        <p:spPr>
          <a:xfrm flipH="false" flipV="false" rot="0">
            <a:off x="10833857" y="2478243"/>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25" id="25"/>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26" id="26"/>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27" id="27"/>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28" id="28"/>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29" id="29"/>
          <p:cNvGrpSpPr>
            <a:grpSpLocks noChangeAspect="true"/>
          </p:cNvGrpSpPr>
          <p:nvPr/>
        </p:nvGrpSpPr>
        <p:grpSpPr>
          <a:xfrm rot="0">
            <a:off x="7872286" y="2213511"/>
            <a:ext cx="2961571" cy="5859977"/>
            <a:chOff x="0" y="0"/>
            <a:chExt cx="2620010" cy="5184140"/>
          </a:xfrm>
        </p:grpSpPr>
        <p:sp>
          <p:nvSpPr>
            <p:cNvPr name="Freeform 30" id="3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1" id="3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44" t="0" r="-44" b="0"/>
              </a:stretch>
            </a:blipFill>
          </p:spPr>
        </p:sp>
        <p:sp>
          <p:nvSpPr>
            <p:cNvPr name="Freeform 32" id="3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3" id="3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4" id="3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6" id="3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7" id="3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8" id="3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9" id="39"/>
          <p:cNvGrpSpPr>
            <a:grpSpLocks noChangeAspect="true"/>
          </p:cNvGrpSpPr>
          <p:nvPr/>
        </p:nvGrpSpPr>
        <p:grpSpPr>
          <a:xfrm rot="0">
            <a:off x="11673504" y="3398323"/>
            <a:ext cx="2961571" cy="5859977"/>
            <a:chOff x="0" y="0"/>
            <a:chExt cx="2620010" cy="5184140"/>
          </a:xfrm>
        </p:grpSpPr>
        <p:sp>
          <p:nvSpPr>
            <p:cNvPr name="Freeform 40" id="4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1" id="4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44" t="0" r="-44" b="0"/>
              </a:stretch>
            </a:blipFill>
          </p:spPr>
        </p:sp>
        <p:sp>
          <p:nvSpPr>
            <p:cNvPr name="Freeform 42" id="4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3" id="4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4" id="4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5" id="4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6" id="4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7" id="4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8" id="4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9" id="49"/>
          <p:cNvSpPr/>
          <p:nvPr/>
        </p:nvSpPr>
        <p:spPr>
          <a:xfrm flipH="false" flipV="false" rot="0">
            <a:off x="238123" y="5732196"/>
            <a:ext cx="3602312" cy="2341293"/>
          </a:xfrm>
          <a:custGeom>
            <a:avLst/>
            <a:gdLst/>
            <a:ahLst/>
            <a:cxnLst/>
            <a:rect r="r" b="b" t="t" l="l"/>
            <a:pathLst>
              <a:path h="2341293" w="3602312">
                <a:moveTo>
                  <a:pt x="0" y="0"/>
                </a:moveTo>
                <a:lnTo>
                  <a:pt x="3602313" y="0"/>
                </a:lnTo>
                <a:lnTo>
                  <a:pt x="3602313" y="2341293"/>
                </a:lnTo>
                <a:lnTo>
                  <a:pt x="0" y="2341293"/>
                </a:lnTo>
                <a:lnTo>
                  <a:pt x="0" y="0"/>
                </a:lnTo>
                <a:close/>
              </a:path>
            </a:pathLst>
          </a:custGeom>
          <a:blipFill>
            <a:blip r:embed="rId9"/>
            <a:stretch>
              <a:fillRect l="0" t="0" r="0" b="0"/>
            </a:stretch>
          </a:blipFill>
        </p:spPr>
      </p:sp>
      <p:sp>
        <p:nvSpPr>
          <p:cNvPr name="Freeform 50" id="50"/>
          <p:cNvSpPr/>
          <p:nvPr/>
        </p:nvSpPr>
        <p:spPr>
          <a:xfrm flipH="false" flipV="false" rot="0">
            <a:off x="12901664" y="200839"/>
            <a:ext cx="5029051" cy="2681337"/>
          </a:xfrm>
          <a:custGeom>
            <a:avLst/>
            <a:gdLst/>
            <a:ahLst/>
            <a:cxnLst/>
            <a:rect r="r" b="b" t="t" l="l"/>
            <a:pathLst>
              <a:path h="2681337" w="5029051">
                <a:moveTo>
                  <a:pt x="0" y="0"/>
                </a:moveTo>
                <a:lnTo>
                  <a:pt x="5029051" y="0"/>
                </a:lnTo>
                <a:lnTo>
                  <a:pt x="5029051" y="2681336"/>
                </a:lnTo>
                <a:lnTo>
                  <a:pt x="0" y="2681336"/>
                </a:lnTo>
                <a:lnTo>
                  <a:pt x="0" y="0"/>
                </a:lnTo>
                <a:close/>
              </a:path>
            </a:pathLst>
          </a:custGeom>
          <a:blipFill>
            <a:blip r:embed="rId10"/>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8802" y="7301218"/>
            <a:ext cx="20585603" cy="5264356"/>
            <a:chOff x="0" y="0"/>
            <a:chExt cx="4274726" cy="1093176"/>
          </a:xfrm>
        </p:grpSpPr>
        <p:sp>
          <p:nvSpPr>
            <p:cNvPr name="Freeform 4" id="4"/>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5" id="5"/>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7916383" y="2213511"/>
            <a:ext cx="2961571" cy="5859977"/>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 t="0" r="-44"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16" id="16"/>
          <p:cNvSpPr/>
          <p:nvPr/>
        </p:nvSpPr>
        <p:spPr>
          <a:xfrm flipH="false" flipV="false" rot="0">
            <a:off x="7041872" y="1307578"/>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a:grpSpLocks noChangeAspect="true"/>
          </p:cNvGrpSpPr>
          <p:nvPr/>
        </p:nvGrpSpPr>
        <p:grpSpPr>
          <a:xfrm rot="0">
            <a:off x="4345261" y="1641910"/>
            <a:ext cx="3025601" cy="5986672"/>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44" t="0" r="-44"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1" id="2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7" id="27"/>
          <p:cNvGrpSpPr>
            <a:grpSpLocks noChangeAspect="true"/>
          </p:cNvGrpSpPr>
          <p:nvPr/>
        </p:nvGrpSpPr>
        <p:grpSpPr>
          <a:xfrm rot="0">
            <a:off x="11420879" y="3077883"/>
            <a:ext cx="2961571" cy="5859977"/>
            <a:chOff x="0" y="0"/>
            <a:chExt cx="2620010" cy="5184140"/>
          </a:xfrm>
        </p:grpSpPr>
        <p:sp>
          <p:nvSpPr>
            <p:cNvPr name="Freeform 28" id="2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9" id="2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44" t="0" r="-44" b="0"/>
              </a:stretch>
            </a:blipFill>
          </p:spPr>
        </p:sp>
        <p:sp>
          <p:nvSpPr>
            <p:cNvPr name="Freeform 30" id="3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1" id="3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2" id="3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3" id="3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5" id="3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6" id="3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37" id="37"/>
          <p:cNvSpPr/>
          <p:nvPr/>
        </p:nvSpPr>
        <p:spPr>
          <a:xfrm flipH="false" flipV="false" rot="0">
            <a:off x="10877954" y="2213511"/>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8" id="38"/>
          <p:cNvSpPr/>
          <p:nvPr/>
        </p:nvSpPr>
        <p:spPr>
          <a:xfrm flipH="false" flipV="false" rot="0">
            <a:off x="10411637" y="358170"/>
            <a:ext cx="6990801" cy="1283740"/>
          </a:xfrm>
          <a:custGeom>
            <a:avLst/>
            <a:gdLst/>
            <a:ahLst/>
            <a:cxnLst/>
            <a:rect r="r" b="b" t="t" l="l"/>
            <a:pathLst>
              <a:path h="1283740" w="6990801">
                <a:moveTo>
                  <a:pt x="0" y="0"/>
                </a:moveTo>
                <a:lnTo>
                  <a:pt x="6990801" y="0"/>
                </a:lnTo>
                <a:lnTo>
                  <a:pt x="6990801" y="1283740"/>
                </a:lnTo>
                <a:lnTo>
                  <a:pt x="0" y="1283740"/>
                </a:lnTo>
                <a:lnTo>
                  <a:pt x="0" y="0"/>
                </a:lnTo>
                <a:close/>
              </a:path>
            </a:pathLst>
          </a:custGeom>
          <a:blipFill>
            <a:blip r:embed="rId9"/>
            <a:stretch>
              <a:fillRect l="0" t="0" r="0" b="0"/>
            </a:stretch>
          </a:blipFill>
        </p:spPr>
      </p:sp>
      <p:sp>
        <p:nvSpPr>
          <p:cNvPr name="Freeform 39" id="39"/>
          <p:cNvSpPr/>
          <p:nvPr/>
        </p:nvSpPr>
        <p:spPr>
          <a:xfrm flipH="false" flipV="false" rot="0">
            <a:off x="213210" y="7676408"/>
            <a:ext cx="6561764" cy="1261452"/>
          </a:xfrm>
          <a:custGeom>
            <a:avLst/>
            <a:gdLst/>
            <a:ahLst/>
            <a:cxnLst/>
            <a:rect r="r" b="b" t="t" l="l"/>
            <a:pathLst>
              <a:path h="1261452" w="6561764">
                <a:moveTo>
                  <a:pt x="0" y="0"/>
                </a:moveTo>
                <a:lnTo>
                  <a:pt x="6561764" y="0"/>
                </a:lnTo>
                <a:lnTo>
                  <a:pt x="6561764" y="1261452"/>
                </a:lnTo>
                <a:lnTo>
                  <a:pt x="0" y="1261452"/>
                </a:lnTo>
                <a:lnTo>
                  <a:pt x="0" y="0"/>
                </a:lnTo>
                <a:close/>
              </a:path>
            </a:pathLst>
          </a:custGeom>
          <a:blipFill>
            <a:blip r:embed="rId10"/>
            <a:stretch>
              <a:fillRect l="0" t="0" r="0" b="0"/>
            </a:stretch>
          </a:blipFill>
        </p:spPr>
      </p:sp>
      <p:sp>
        <p:nvSpPr>
          <p:cNvPr name="TextBox 40" id="40"/>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916383" y="2213511"/>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041872" y="1307578"/>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a:grpSpLocks noChangeAspect="true"/>
          </p:cNvGrpSpPr>
          <p:nvPr/>
        </p:nvGrpSpPr>
        <p:grpSpPr>
          <a:xfrm rot="0">
            <a:off x="4345261" y="1641910"/>
            <a:ext cx="3025601" cy="5986672"/>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7" t="0" r="-27"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3" id="33"/>
          <p:cNvGrpSpPr>
            <a:grpSpLocks noChangeAspect="true"/>
          </p:cNvGrpSpPr>
          <p:nvPr/>
        </p:nvGrpSpPr>
        <p:grpSpPr>
          <a:xfrm rot="0">
            <a:off x="11420879" y="3077883"/>
            <a:ext cx="2961571" cy="5859977"/>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7" t="0" r="-27"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3" id="43"/>
          <p:cNvSpPr/>
          <p:nvPr/>
        </p:nvSpPr>
        <p:spPr>
          <a:xfrm flipH="false" flipV="false" rot="0">
            <a:off x="10877954" y="2213511"/>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4" id="44"/>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45" id="45"/>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6" id="46"/>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7" id="47"/>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8" id="48"/>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9" id="49"/>
          <p:cNvSpPr txBox="true"/>
          <p:nvPr/>
        </p:nvSpPr>
        <p:spPr>
          <a:xfrm rot="0">
            <a:off x="673429" y="914400"/>
            <a:ext cx="3503387" cy="1420849"/>
          </a:xfrm>
          <a:prstGeom prst="rect">
            <a:avLst/>
          </a:prstGeom>
        </p:spPr>
        <p:txBody>
          <a:bodyPr anchor="t" rtlCol="false" tIns="0" lIns="0" bIns="0" rIns="0">
            <a:spAutoFit/>
          </a:bodyPr>
          <a:lstStyle/>
          <a:p>
            <a:pPr algn="ctr">
              <a:lnSpc>
                <a:spcPts val="5542"/>
              </a:lnSpc>
              <a:spcBef>
                <a:spcPct val="0"/>
              </a:spcBef>
            </a:pPr>
            <a:r>
              <a:rPr lang="en-US" sz="3959">
                <a:solidFill>
                  <a:srgbClr val="FF6347"/>
                </a:solidFill>
                <a:latin typeface="Poppins Bold"/>
              </a:rPr>
              <a:t>mesaging platform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916383" y="2213511"/>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041872" y="1307578"/>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a:grpSpLocks noChangeAspect="true"/>
          </p:cNvGrpSpPr>
          <p:nvPr/>
        </p:nvGrpSpPr>
        <p:grpSpPr>
          <a:xfrm rot="0">
            <a:off x="4345261" y="1641910"/>
            <a:ext cx="3025601" cy="5986672"/>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7" t="0" r="-27"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3" id="33"/>
          <p:cNvGrpSpPr>
            <a:grpSpLocks noChangeAspect="true"/>
          </p:cNvGrpSpPr>
          <p:nvPr/>
        </p:nvGrpSpPr>
        <p:grpSpPr>
          <a:xfrm rot="0">
            <a:off x="11420879" y="3077883"/>
            <a:ext cx="2961571" cy="5859977"/>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7" t="0" r="-27"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3" id="43"/>
          <p:cNvSpPr/>
          <p:nvPr/>
        </p:nvSpPr>
        <p:spPr>
          <a:xfrm flipH="false" flipV="false" rot="0">
            <a:off x="10877954" y="2213511"/>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4" id="44"/>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45" id="45"/>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6" id="46"/>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7" id="47"/>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8" id="48"/>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9" id="49"/>
          <p:cNvSpPr txBox="true"/>
          <p:nvPr/>
        </p:nvSpPr>
        <p:spPr>
          <a:xfrm rot="0">
            <a:off x="673429" y="914400"/>
            <a:ext cx="3503387" cy="1420849"/>
          </a:xfrm>
          <a:prstGeom prst="rect">
            <a:avLst/>
          </a:prstGeom>
        </p:spPr>
        <p:txBody>
          <a:bodyPr anchor="t" rtlCol="false" tIns="0" lIns="0" bIns="0" rIns="0">
            <a:spAutoFit/>
          </a:bodyPr>
          <a:lstStyle/>
          <a:p>
            <a:pPr algn="ctr">
              <a:lnSpc>
                <a:spcPts val="5542"/>
              </a:lnSpc>
              <a:spcBef>
                <a:spcPct val="0"/>
              </a:spcBef>
            </a:pPr>
            <a:r>
              <a:rPr lang="en-US" sz="3959">
                <a:solidFill>
                  <a:srgbClr val="FF6347"/>
                </a:solidFill>
                <a:latin typeface="Poppins Bold"/>
              </a:rPr>
              <a:t>mesaging platform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916383" y="2213511"/>
            <a:ext cx="2961571" cy="585997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7" t="0" r="-27"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2" id="22"/>
          <p:cNvSpPr/>
          <p:nvPr/>
        </p:nvSpPr>
        <p:spPr>
          <a:xfrm flipH="false" flipV="false" rot="0">
            <a:off x="7041872" y="1307578"/>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3" id="23"/>
          <p:cNvGrpSpPr>
            <a:grpSpLocks noChangeAspect="true"/>
          </p:cNvGrpSpPr>
          <p:nvPr/>
        </p:nvGrpSpPr>
        <p:grpSpPr>
          <a:xfrm rot="0">
            <a:off x="4345261" y="1641910"/>
            <a:ext cx="3025601" cy="5986672"/>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7" t="0" r="-27"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3" id="33"/>
          <p:cNvGrpSpPr>
            <a:grpSpLocks noChangeAspect="true"/>
          </p:cNvGrpSpPr>
          <p:nvPr/>
        </p:nvGrpSpPr>
        <p:grpSpPr>
          <a:xfrm rot="0">
            <a:off x="11420879" y="3077883"/>
            <a:ext cx="2961571" cy="5859977"/>
            <a:chOff x="0" y="0"/>
            <a:chExt cx="2620010" cy="5184140"/>
          </a:xfrm>
        </p:grpSpPr>
        <p:sp>
          <p:nvSpPr>
            <p:cNvPr name="Freeform 34" id="3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5" id="3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27" t="0" r="-27" b="0"/>
              </a:stretch>
            </a:blipFill>
          </p:spPr>
        </p:sp>
        <p:sp>
          <p:nvSpPr>
            <p:cNvPr name="Freeform 36" id="3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7" id="3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8" id="3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1" id="4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2" id="4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3" id="43"/>
          <p:cNvSpPr/>
          <p:nvPr/>
        </p:nvSpPr>
        <p:spPr>
          <a:xfrm flipH="false" flipV="false" rot="0">
            <a:off x="10877954" y="2213511"/>
            <a:ext cx="1679293" cy="668664"/>
          </a:xfrm>
          <a:custGeom>
            <a:avLst/>
            <a:gdLst/>
            <a:ahLst/>
            <a:cxnLst/>
            <a:rect r="r" b="b" t="t" l="l"/>
            <a:pathLst>
              <a:path h="668664" w="1679293">
                <a:moveTo>
                  <a:pt x="0" y="0"/>
                </a:moveTo>
                <a:lnTo>
                  <a:pt x="1679293" y="0"/>
                </a:lnTo>
                <a:lnTo>
                  <a:pt x="1679293" y="668664"/>
                </a:lnTo>
                <a:lnTo>
                  <a:pt x="0" y="6686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4" id="44"/>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45" id="45"/>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46" id="46"/>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47" id="47"/>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48" id="48"/>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49" id="49"/>
          <p:cNvSpPr txBox="true"/>
          <p:nvPr/>
        </p:nvSpPr>
        <p:spPr>
          <a:xfrm rot="0">
            <a:off x="673429" y="914400"/>
            <a:ext cx="3503387" cy="1420849"/>
          </a:xfrm>
          <a:prstGeom prst="rect">
            <a:avLst/>
          </a:prstGeom>
        </p:spPr>
        <p:txBody>
          <a:bodyPr anchor="t" rtlCol="false" tIns="0" lIns="0" bIns="0" rIns="0">
            <a:spAutoFit/>
          </a:bodyPr>
          <a:lstStyle/>
          <a:p>
            <a:pPr algn="ctr">
              <a:lnSpc>
                <a:spcPts val="5542"/>
              </a:lnSpc>
              <a:spcBef>
                <a:spcPct val="0"/>
              </a:spcBef>
            </a:pPr>
            <a:r>
              <a:rPr lang="en-US" sz="3959">
                <a:solidFill>
                  <a:srgbClr val="FF6347"/>
                </a:solidFill>
                <a:latin typeface="Poppins Bold"/>
              </a:rPr>
              <a:t>mesaging platform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8177932" y="8597752"/>
            <a:ext cx="110068" cy="660548"/>
            <a:chOff x="0" y="0"/>
            <a:chExt cx="28989" cy="173972"/>
          </a:xfrm>
        </p:grpSpPr>
        <p:sp>
          <p:nvSpPr>
            <p:cNvPr name="Freeform 10" id="10"/>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FF6347"/>
            </a:solidFill>
          </p:spPr>
        </p:sp>
        <p:sp>
          <p:nvSpPr>
            <p:cNvPr name="TextBox 11" id="11"/>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4222223" y="5623825"/>
            <a:ext cx="8887018" cy="888701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347"/>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20" id="20"/>
          <p:cNvSpPr txBox="true"/>
          <p:nvPr/>
        </p:nvSpPr>
        <p:spPr>
          <a:xfrm rot="0">
            <a:off x="7090558" y="1670044"/>
            <a:ext cx="9525" cy="887095"/>
          </a:xfrm>
          <a:prstGeom prst="rect">
            <a:avLst/>
          </a:prstGeom>
        </p:spPr>
        <p:txBody>
          <a:bodyPr anchor="t" rtlCol="false" tIns="0" lIns="0" bIns="0" rIns="0">
            <a:spAutoFit/>
          </a:bodyPr>
          <a:lstStyle/>
          <a:p>
            <a:pPr algn="ctr">
              <a:lnSpc>
                <a:spcPts val="7279"/>
              </a:lnSpc>
            </a:pPr>
          </a:p>
        </p:txBody>
      </p:sp>
      <p:sp>
        <p:nvSpPr>
          <p:cNvPr name="TextBox 21" id="21"/>
          <p:cNvSpPr txBox="true"/>
          <p:nvPr/>
        </p:nvSpPr>
        <p:spPr>
          <a:xfrm rot="0">
            <a:off x="5272680" y="1200779"/>
            <a:ext cx="6080165" cy="1005205"/>
          </a:xfrm>
          <a:prstGeom prst="rect">
            <a:avLst/>
          </a:prstGeom>
        </p:spPr>
        <p:txBody>
          <a:bodyPr anchor="t" rtlCol="false" tIns="0" lIns="0" bIns="0" rIns="0">
            <a:spAutoFit/>
          </a:bodyPr>
          <a:lstStyle/>
          <a:p>
            <a:pPr algn="ctr">
              <a:lnSpc>
                <a:spcPts val="8119"/>
              </a:lnSpc>
            </a:pPr>
            <a:r>
              <a:rPr lang="en-US" sz="5799">
                <a:solidFill>
                  <a:srgbClr val="FFFFFF"/>
                </a:solidFill>
                <a:latin typeface="Canva Sans Bold"/>
              </a:rPr>
              <a:t>Tests Conducted</a:t>
            </a:r>
          </a:p>
        </p:txBody>
      </p:sp>
      <p:sp>
        <p:nvSpPr>
          <p:cNvPr name="TextBox 22" id="22"/>
          <p:cNvSpPr txBox="true"/>
          <p:nvPr/>
        </p:nvSpPr>
        <p:spPr>
          <a:xfrm rot="0">
            <a:off x="519554" y="3271514"/>
            <a:ext cx="17248892" cy="2373718"/>
          </a:xfrm>
          <a:prstGeom prst="rect">
            <a:avLst/>
          </a:prstGeom>
        </p:spPr>
        <p:txBody>
          <a:bodyPr anchor="t" rtlCol="false" tIns="0" lIns="0" bIns="0" rIns="0">
            <a:spAutoFit/>
          </a:bodyPr>
          <a:lstStyle/>
          <a:p>
            <a:pPr algn="l">
              <a:lnSpc>
                <a:spcPts val="4799"/>
              </a:lnSpc>
            </a:pPr>
            <a:r>
              <a:rPr lang="en-US" sz="3428">
                <a:solidFill>
                  <a:srgbClr val="FFFFFF"/>
                </a:solidFill>
                <a:latin typeface="Canva Sans"/>
              </a:rPr>
              <a:t>we used multiple types testing including unit testing and componnents that were used in an incremental process(regression testing) through the whole  devlopment process (Agile methedlogy) and the end we did a system testing to finally create this prototype that we just showed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2651" y="5334000"/>
            <a:ext cx="18320651" cy="4953000"/>
            <a:chOff x="0" y="0"/>
            <a:chExt cx="4825192" cy="1304494"/>
          </a:xfrm>
        </p:grpSpPr>
        <p:sp>
          <p:nvSpPr>
            <p:cNvPr name="Freeform 10" id="10"/>
            <p:cNvSpPr/>
            <p:nvPr/>
          </p:nvSpPr>
          <p:spPr>
            <a:xfrm flipH="false" flipV="false" rot="0">
              <a:off x="0" y="0"/>
              <a:ext cx="4825192" cy="1304494"/>
            </a:xfrm>
            <a:custGeom>
              <a:avLst/>
              <a:gdLst/>
              <a:ahLst/>
              <a:cxnLst/>
              <a:rect r="r" b="b" t="t" l="l"/>
              <a:pathLst>
                <a:path h="1304494" w="4825192">
                  <a:moveTo>
                    <a:pt x="0" y="0"/>
                  </a:moveTo>
                  <a:lnTo>
                    <a:pt x="4825192" y="0"/>
                  </a:lnTo>
                  <a:lnTo>
                    <a:pt x="4825192" y="1304494"/>
                  </a:lnTo>
                  <a:lnTo>
                    <a:pt x="0" y="1304494"/>
                  </a:lnTo>
                  <a:close/>
                </a:path>
              </a:pathLst>
            </a:custGeom>
            <a:solidFill>
              <a:srgbClr val="FF6347"/>
            </a:solidFill>
          </p:spPr>
        </p:sp>
        <p:sp>
          <p:nvSpPr>
            <p:cNvPr name="TextBox 11" id="11"/>
            <p:cNvSpPr txBox="true"/>
            <p:nvPr/>
          </p:nvSpPr>
          <p:spPr>
            <a:xfrm>
              <a:off x="0" y="-38100"/>
              <a:ext cx="4825192" cy="134259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537BF1"/>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20" id="20"/>
          <p:cNvGrpSpPr/>
          <p:nvPr/>
        </p:nvGrpSpPr>
        <p:grpSpPr>
          <a:xfrm rot="0">
            <a:off x="8695727" y="2351049"/>
            <a:ext cx="1042538" cy="47625"/>
            <a:chOff x="0" y="0"/>
            <a:chExt cx="274578" cy="12543"/>
          </a:xfrm>
        </p:grpSpPr>
        <p:sp>
          <p:nvSpPr>
            <p:cNvPr name="Freeform 21" id="21"/>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2" id="22"/>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5764613" y="1619297"/>
            <a:ext cx="7389676" cy="731752"/>
          </a:xfrm>
          <a:prstGeom prst="rect">
            <a:avLst/>
          </a:prstGeom>
        </p:spPr>
        <p:txBody>
          <a:bodyPr anchor="t" rtlCol="false" tIns="0" lIns="0" bIns="0" rIns="0">
            <a:spAutoFit/>
          </a:bodyPr>
          <a:lstStyle/>
          <a:p>
            <a:pPr algn="ctr">
              <a:lnSpc>
                <a:spcPts val="5336"/>
              </a:lnSpc>
            </a:pPr>
            <a:r>
              <a:rPr lang="en-US" sz="4560">
                <a:solidFill>
                  <a:srgbClr val="FFFFFF"/>
                </a:solidFill>
                <a:latin typeface="Poppins Bold"/>
              </a:rPr>
              <a:t>Functional Requirments</a:t>
            </a:r>
          </a:p>
        </p:txBody>
      </p:sp>
      <p:sp>
        <p:nvSpPr>
          <p:cNvPr name="TextBox 24" id="24"/>
          <p:cNvSpPr txBox="true"/>
          <p:nvPr/>
        </p:nvSpPr>
        <p:spPr>
          <a:xfrm rot="0">
            <a:off x="673429" y="3106940"/>
            <a:ext cx="17367289" cy="5666265"/>
          </a:xfrm>
          <a:prstGeom prst="rect">
            <a:avLst/>
          </a:prstGeom>
        </p:spPr>
        <p:txBody>
          <a:bodyPr anchor="t" rtlCol="false" tIns="0" lIns="0" bIns="0" rIns="0">
            <a:spAutoFit/>
          </a:bodyPr>
          <a:lstStyle/>
          <a:p>
            <a:pPr algn="l">
              <a:lnSpc>
                <a:spcPts val="3279"/>
              </a:lnSpc>
            </a:pPr>
            <a:r>
              <a:rPr lang="en-US" sz="2342">
                <a:solidFill>
                  <a:srgbClr val="FFFFFF"/>
                </a:solidFill>
                <a:latin typeface="Open Sans"/>
              </a:rPr>
              <a:t>1.The system shall allow Customers, who have existing accounts, to log in using their credentials . </a:t>
            </a:r>
          </a:p>
          <a:p>
            <a:pPr algn="l">
              <a:lnSpc>
                <a:spcPts val="3279"/>
              </a:lnSpc>
            </a:pPr>
            <a:r>
              <a:rPr lang="en-US" sz="2342">
                <a:solidFill>
                  <a:srgbClr val="FFFFFF"/>
                </a:solidFill>
                <a:latin typeface="Open Sans"/>
              </a:rPr>
              <a:t>2.In the case of Customers who do not have an existing account, the system shall allow them to create one following certain account rules and regulations .</a:t>
            </a:r>
          </a:p>
          <a:p>
            <a:pPr algn="l">
              <a:lnSpc>
                <a:spcPts val="3279"/>
              </a:lnSpc>
            </a:pPr>
            <a:r>
              <a:rPr lang="en-US" sz="2342">
                <a:solidFill>
                  <a:srgbClr val="FFFFFF"/>
                </a:solidFill>
                <a:latin typeface="Open Sans"/>
              </a:rPr>
              <a:t>3.The system shall allow the customer to search for services based on service name </a:t>
            </a:r>
          </a:p>
          <a:p>
            <a:pPr algn="l">
              <a:lnSpc>
                <a:spcPts val="3279"/>
              </a:lnSpc>
            </a:pPr>
            <a:r>
              <a:rPr lang="en-US" sz="2342">
                <a:solidFill>
                  <a:srgbClr val="FFFFFF"/>
                </a:solidFill>
                <a:latin typeface="Open Sans"/>
              </a:rPr>
              <a:t>4.he system shall allow the customer to reserve a service only if that particular service has available slots or re?sources that can be allocated</a:t>
            </a:r>
          </a:p>
          <a:p>
            <a:pPr algn="l">
              <a:lnSpc>
                <a:spcPts val="3279"/>
              </a:lnSpc>
            </a:pPr>
            <a:r>
              <a:rPr lang="en-US" sz="2342">
                <a:solidFill>
                  <a:srgbClr val="FFFFFF"/>
                </a:solidFill>
                <a:latin typeface="Open Sans"/>
              </a:rPr>
              <a:t>5.when the serivce is already in use no one else can order it until the user is done </a:t>
            </a:r>
          </a:p>
          <a:p>
            <a:pPr algn="l">
              <a:lnSpc>
                <a:spcPts val="3279"/>
              </a:lnSpc>
            </a:pPr>
            <a:r>
              <a:rPr lang="en-US" sz="2342">
                <a:solidFill>
                  <a:srgbClr val="FFFFFF"/>
                </a:solidFill>
                <a:latin typeface="Open Sans"/>
              </a:rPr>
              <a:t>6. The system shall enable the customer to view all the current service reservations that the customer has. </a:t>
            </a:r>
          </a:p>
          <a:p>
            <a:pPr algn="l">
              <a:lnSpc>
                <a:spcPts val="3279"/>
              </a:lnSpc>
            </a:pPr>
            <a:r>
              <a:rPr lang="en-US" sz="2342">
                <a:solidFill>
                  <a:srgbClr val="FFFFFF"/>
                </a:solidFill>
                <a:latin typeface="Open Sans"/>
              </a:rPr>
              <a:t>7. The system shall enable service providers to add new services to the database, including service details such as name, category, price, and availability</a:t>
            </a:r>
          </a:p>
          <a:p>
            <a:pPr algn="l">
              <a:lnSpc>
                <a:spcPts val="3279"/>
              </a:lnSpc>
            </a:pPr>
            <a:r>
              <a:rPr lang="en-US" sz="2342">
                <a:solidFill>
                  <a:srgbClr val="FFFFFF"/>
                </a:solidFill>
                <a:latin typeface="Open Sans"/>
              </a:rPr>
              <a:t>8.the system will allow the service provider to reimplement the service whenever the service is ready (after dealing with the oreder)</a:t>
            </a:r>
          </a:p>
          <a:p>
            <a:pPr algn="l">
              <a:lnSpc>
                <a:spcPts val="3279"/>
              </a:lnSpc>
            </a:pPr>
            <a:r>
              <a:rPr lang="en-US" sz="2342">
                <a:solidFill>
                  <a:srgbClr val="FFFFFF"/>
                </a:solidFill>
                <a:latin typeface="Open Sans"/>
              </a:rPr>
              <a:t>9. the system will allow the user to talk with the</a:t>
            </a:r>
          </a:p>
          <a:p>
            <a:pPr algn="l">
              <a:lnSpc>
                <a:spcPts val="3279"/>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148802" y="7301218"/>
            <a:ext cx="20585603" cy="5264356"/>
            <a:chOff x="0" y="0"/>
            <a:chExt cx="4274726" cy="1093176"/>
          </a:xfrm>
        </p:grpSpPr>
        <p:sp>
          <p:nvSpPr>
            <p:cNvPr name="Freeform 10" id="10"/>
            <p:cNvSpPr/>
            <p:nvPr/>
          </p:nvSpPr>
          <p:spPr>
            <a:xfrm flipH="false" flipV="false" rot="0">
              <a:off x="0" y="0"/>
              <a:ext cx="4274726" cy="1093176"/>
            </a:xfrm>
            <a:custGeom>
              <a:avLst/>
              <a:gdLst/>
              <a:ahLst/>
              <a:cxnLst/>
              <a:rect r="r" b="b" t="t" l="l"/>
              <a:pathLst>
                <a:path h="1093176" w="4274726">
                  <a:moveTo>
                    <a:pt x="2137363" y="0"/>
                  </a:moveTo>
                  <a:cubicBezTo>
                    <a:pt x="956930" y="0"/>
                    <a:pt x="0" y="244716"/>
                    <a:pt x="0" y="546588"/>
                  </a:cubicBezTo>
                  <a:cubicBezTo>
                    <a:pt x="0" y="848460"/>
                    <a:pt x="956930" y="1093176"/>
                    <a:pt x="2137363" y="1093176"/>
                  </a:cubicBezTo>
                  <a:cubicBezTo>
                    <a:pt x="3317796" y="1093176"/>
                    <a:pt x="4274726" y="848460"/>
                    <a:pt x="4274726" y="546588"/>
                  </a:cubicBezTo>
                  <a:cubicBezTo>
                    <a:pt x="4274726" y="244716"/>
                    <a:pt x="3317796" y="0"/>
                    <a:pt x="2137363" y="0"/>
                  </a:cubicBezTo>
                  <a:close/>
                </a:path>
              </a:pathLst>
            </a:custGeom>
            <a:solidFill>
              <a:srgbClr val="FF6347"/>
            </a:solidFill>
          </p:spPr>
        </p:sp>
        <p:sp>
          <p:nvSpPr>
            <p:cNvPr name="TextBox 11" id="11"/>
            <p:cNvSpPr txBox="true"/>
            <p:nvPr/>
          </p:nvSpPr>
          <p:spPr>
            <a:xfrm>
              <a:off x="400756" y="64385"/>
              <a:ext cx="3473215" cy="926305"/>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7406341" y="4044667"/>
            <a:ext cx="3475318" cy="6876514"/>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2" id="22"/>
          <p:cNvGrpSpPr>
            <a:grpSpLocks noChangeAspect="true"/>
          </p:cNvGrpSpPr>
          <p:nvPr/>
        </p:nvGrpSpPr>
        <p:grpSpPr>
          <a:xfrm rot="0">
            <a:off x="10329460" y="5143500"/>
            <a:ext cx="2919979" cy="5777681"/>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6" id="2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32" id="32"/>
          <p:cNvGrpSpPr>
            <a:grpSpLocks noChangeAspect="true"/>
          </p:cNvGrpSpPr>
          <p:nvPr/>
        </p:nvGrpSpPr>
        <p:grpSpPr>
          <a:xfrm rot="0">
            <a:off x="5038561" y="5143500"/>
            <a:ext cx="2919979" cy="5777681"/>
            <a:chOff x="0" y="0"/>
            <a:chExt cx="2620010" cy="5184140"/>
          </a:xfrm>
        </p:grpSpPr>
        <p:sp>
          <p:nvSpPr>
            <p:cNvPr name="Freeform 33" id="3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4" id="3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35" id="3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6" id="3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7" id="3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8" id="3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9" id="3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0" id="4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1" id="4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2" id="42"/>
          <p:cNvGrpSpPr>
            <a:grpSpLocks noChangeAspect="true"/>
          </p:cNvGrpSpPr>
          <p:nvPr/>
        </p:nvGrpSpPr>
        <p:grpSpPr>
          <a:xfrm rot="0">
            <a:off x="12697923" y="6476535"/>
            <a:ext cx="2246277" cy="4444645"/>
            <a:chOff x="0" y="0"/>
            <a:chExt cx="2620010" cy="5184140"/>
          </a:xfrm>
        </p:grpSpPr>
        <p:sp>
          <p:nvSpPr>
            <p:cNvPr name="Freeform 43" id="4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4" id="4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45" id="4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6" id="4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7" id="4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8" id="4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9" id="4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0" id="5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1" id="5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52" id="52"/>
          <p:cNvGrpSpPr>
            <a:grpSpLocks noChangeAspect="true"/>
          </p:cNvGrpSpPr>
          <p:nvPr/>
        </p:nvGrpSpPr>
        <p:grpSpPr>
          <a:xfrm rot="0">
            <a:off x="3343800" y="6476535"/>
            <a:ext cx="2246277" cy="4444645"/>
            <a:chOff x="0" y="0"/>
            <a:chExt cx="2620010" cy="5184140"/>
          </a:xfrm>
        </p:grpSpPr>
        <p:sp>
          <p:nvSpPr>
            <p:cNvPr name="Freeform 53" id="5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4" id="5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58351" t="0" r="-58351" b="0"/>
              </a:stretch>
            </a:blipFill>
          </p:spPr>
        </p:sp>
        <p:sp>
          <p:nvSpPr>
            <p:cNvPr name="Freeform 55" id="5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6" id="5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7" id="5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8" id="5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9" id="5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60" id="6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61" id="6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62" id="62"/>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63" id="63"/>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64" id="64"/>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65" id="65"/>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66" id="66"/>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sp>
        <p:nvSpPr>
          <p:cNvPr name="TextBox 67" id="67"/>
          <p:cNvSpPr txBox="true"/>
          <p:nvPr/>
        </p:nvSpPr>
        <p:spPr>
          <a:xfrm rot="0">
            <a:off x="3902954" y="1420400"/>
            <a:ext cx="10482091" cy="2137454"/>
          </a:xfrm>
          <a:prstGeom prst="rect">
            <a:avLst/>
          </a:prstGeom>
        </p:spPr>
        <p:txBody>
          <a:bodyPr anchor="t" rtlCol="false" tIns="0" lIns="0" bIns="0" rIns="0">
            <a:spAutoFit/>
          </a:bodyPr>
          <a:lstStyle/>
          <a:p>
            <a:pPr algn="ctr">
              <a:lnSpc>
                <a:spcPts val="16583"/>
              </a:lnSpc>
              <a:spcBef>
                <a:spcPct val="0"/>
              </a:spcBef>
            </a:pPr>
            <a:r>
              <a:rPr lang="en-US" sz="11845">
                <a:solidFill>
                  <a:srgbClr val="FF6347"/>
                </a:solidFill>
                <a:latin typeface="Poppins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FF6347"/>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673429" y="486649"/>
            <a:ext cx="274427" cy="260019"/>
          </a:xfrm>
          <a:custGeom>
            <a:avLst/>
            <a:gdLst/>
            <a:ahLst/>
            <a:cxnLst/>
            <a:rect r="r" b="b" t="t" l="l"/>
            <a:pathLst>
              <a:path h="260019" w="274427">
                <a:moveTo>
                  <a:pt x="0" y="0"/>
                </a:moveTo>
                <a:lnTo>
                  <a:pt x="274427" y="0"/>
                </a:lnTo>
                <a:lnTo>
                  <a:pt x="274427" y="260020"/>
                </a:lnTo>
                <a:lnTo>
                  <a:pt x="0" y="260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32651" y="5334000"/>
            <a:ext cx="18320651" cy="4953000"/>
            <a:chOff x="0" y="0"/>
            <a:chExt cx="4825192" cy="1304494"/>
          </a:xfrm>
        </p:grpSpPr>
        <p:sp>
          <p:nvSpPr>
            <p:cNvPr name="Freeform 10" id="10"/>
            <p:cNvSpPr/>
            <p:nvPr/>
          </p:nvSpPr>
          <p:spPr>
            <a:xfrm flipH="false" flipV="false" rot="0">
              <a:off x="0" y="0"/>
              <a:ext cx="4825192" cy="1304494"/>
            </a:xfrm>
            <a:custGeom>
              <a:avLst/>
              <a:gdLst/>
              <a:ahLst/>
              <a:cxnLst/>
              <a:rect r="r" b="b" t="t" l="l"/>
              <a:pathLst>
                <a:path h="1304494" w="4825192">
                  <a:moveTo>
                    <a:pt x="0" y="0"/>
                  </a:moveTo>
                  <a:lnTo>
                    <a:pt x="4825192" y="0"/>
                  </a:lnTo>
                  <a:lnTo>
                    <a:pt x="4825192" y="1304494"/>
                  </a:lnTo>
                  <a:lnTo>
                    <a:pt x="0" y="1304494"/>
                  </a:lnTo>
                  <a:close/>
                </a:path>
              </a:pathLst>
            </a:custGeom>
            <a:solidFill>
              <a:srgbClr val="FF6347"/>
            </a:solidFill>
          </p:spPr>
        </p:sp>
        <p:sp>
          <p:nvSpPr>
            <p:cNvPr name="TextBox 11" id="11"/>
            <p:cNvSpPr txBox="true"/>
            <p:nvPr/>
          </p:nvSpPr>
          <p:spPr>
            <a:xfrm>
              <a:off x="0" y="-38100"/>
              <a:ext cx="4825192" cy="134259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8177932" y="8597752"/>
            <a:ext cx="110068" cy="660548"/>
            <a:chOff x="0" y="0"/>
            <a:chExt cx="28989" cy="173972"/>
          </a:xfrm>
        </p:grpSpPr>
        <p:sp>
          <p:nvSpPr>
            <p:cNvPr name="Freeform 13" id="13"/>
            <p:cNvSpPr/>
            <p:nvPr/>
          </p:nvSpPr>
          <p:spPr>
            <a:xfrm flipH="false" flipV="false" rot="0">
              <a:off x="0" y="0"/>
              <a:ext cx="28989" cy="173972"/>
            </a:xfrm>
            <a:custGeom>
              <a:avLst/>
              <a:gdLst/>
              <a:ahLst/>
              <a:cxnLst/>
              <a:rect r="r" b="b" t="t" l="l"/>
              <a:pathLst>
                <a:path h="173972" w="28989">
                  <a:moveTo>
                    <a:pt x="0" y="0"/>
                  </a:moveTo>
                  <a:lnTo>
                    <a:pt x="28989" y="0"/>
                  </a:lnTo>
                  <a:lnTo>
                    <a:pt x="28989" y="173972"/>
                  </a:lnTo>
                  <a:lnTo>
                    <a:pt x="0" y="173972"/>
                  </a:lnTo>
                  <a:close/>
                </a:path>
              </a:pathLst>
            </a:custGeom>
            <a:solidFill>
              <a:srgbClr val="537BF1"/>
            </a:solidFill>
          </p:spPr>
        </p:sp>
        <p:sp>
          <p:nvSpPr>
            <p:cNvPr name="TextBox 14" id="14"/>
            <p:cNvSpPr txBox="true"/>
            <p:nvPr/>
          </p:nvSpPr>
          <p:spPr>
            <a:xfrm>
              <a:off x="0" y="-38100"/>
              <a:ext cx="28989" cy="21207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039108" y="517674"/>
            <a:ext cx="15477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Studio Shodwe</a:t>
            </a:r>
          </a:p>
        </p:txBody>
      </p:sp>
      <p:sp>
        <p:nvSpPr>
          <p:cNvPr name="TextBox 16" id="16"/>
          <p:cNvSpPr txBox="true"/>
          <p:nvPr/>
        </p:nvSpPr>
        <p:spPr>
          <a:xfrm rot="0">
            <a:off x="1594084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Contact</a:t>
            </a:r>
          </a:p>
        </p:txBody>
      </p:sp>
      <p:sp>
        <p:nvSpPr>
          <p:cNvPr name="TextBox 17" id="17"/>
          <p:cNvSpPr txBox="true"/>
          <p:nvPr/>
        </p:nvSpPr>
        <p:spPr>
          <a:xfrm rot="0">
            <a:off x="1438504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About Us</a:t>
            </a:r>
          </a:p>
        </p:txBody>
      </p:sp>
      <p:sp>
        <p:nvSpPr>
          <p:cNvPr name="TextBox 18" id="18"/>
          <p:cNvSpPr txBox="true"/>
          <p:nvPr/>
        </p:nvSpPr>
        <p:spPr>
          <a:xfrm rot="0">
            <a:off x="1315428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Photo</a:t>
            </a:r>
          </a:p>
        </p:txBody>
      </p:sp>
      <p:sp>
        <p:nvSpPr>
          <p:cNvPr name="TextBox 19" id="19"/>
          <p:cNvSpPr txBox="true"/>
          <p:nvPr/>
        </p:nvSpPr>
        <p:spPr>
          <a:xfrm rot="0">
            <a:off x="1189853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rPr>
              <a:t>Home</a:t>
            </a:r>
          </a:p>
        </p:txBody>
      </p:sp>
      <p:grpSp>
        <p:nvGrpSpPr>
          <p:cNvPr name="Group 20" id="20"/>
          <p:cNvGrpSpPr/>
          <p:nvPr/>
        </p:nvGrpSpPr>
        <p:grpSpPr>
          <a:xfrm rot="0">
            <a:off x="8825038" y="2715947"/>
            <a:ext cx="1042538" cy="47625"/>
            <a:chOff x="0" y="0"/>
            <a:chExt cx="274578" cy="12543"/>
          </a:xfrm>
        </p:grpSpPr>
        <p:sp>
          <p:nvSpPr>
            <p:cNvPr name="Freeform 21" id="21"/>
            <p:cNvSpPr/>
            <p:nvPr/>
          </p:nvSpPr>
          <p:spPr>
            <a:xfrm flipH="false" flipV="false" rot="0">
              <a:off x="0" y="0"/>
              <a:ext cx="274578" cy="12543"/>
            </a:xfrm>
            <a:custGeom>
              <a:avLst/>
              <a:gdLst/>
              <a:ahLst/>
              <a:cxnLst/>
              <a:rect r="r" b="b" t="t" l="l"/>
              <a:pathLst>
                <a:path h="12543" w="274578">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FF6347"/>
            </a:solidFill>
          </p:spPr>
        </p:sp>
        <p:sp>
          <p:nvSpPr>
            <p:cNvPr name="TextBox 22" id="22"/>
            <p:cNvSpPr txBox="true"/>
            <p:nvPr/>
          </p:nvSpPr>
          <p:spPr>
            <a:xfrm>
              <a:off x="0" y="-38100"/>
              <a:ext cx="274578" cy="5064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4040774" y="1619297"/>
            <a:ext cx="10173800" cy="731752"/>
          </a:xfrm>
          <a:prstGeom prst="rect">
            <a:avLst/>
          </a:prstGeom>
        </p:spPr>
        <p:txBody>
          <a:bodyPr anchor="t" rtlCol="false" tIns="0" lIns="0" bIns="0" rIns="0">
            <a:spAutoFit/>
          </a:bodyPr>
          <a:lstStyle/>
          <a:p>
            <a:pPr algn="ctr">
              <a:lnSpc>
                <a:spcPts val="5336"/>
              </a:lnSpc>
            </a:pPr>
            <a:r>
              <a:rPr lang="en-US" sz="4560">
                <a:solidFill>
                  <a:srgbClr val="FFFFFF"/>
                </a:solidFill>
                <a:latin typeface="Poppins Bold"/>
              </a:rPr>
              <a:t>Non-Functional Requirements </a:t>
            </a:r>
          </a:p>
        </p:txBody>
      </p:sp>
      <p:sp>
        <p:nvSpPr>
          <p:cNvPr name="TextBox 24" id="24"/>
          <p:cNvSpPr txBox="true"/>
          <p:nvPr/>
        </p:nvSpPr>
        <p:spPr>
          <a:xfrm rot="0">
            <a:off x="480301" y="3350147"/>
            <a:ext cx="16992448" cy="5156823"/>
          </a:xfrm>
          <a:prstGeom prst="rect">
            <a:avLst/>
          </a:prstGeom>
        </p:spPr>
        <p:txBody>
          <a:bodyPr anchor="t" rtlCol="false" tIns="0" lIns="0" bIns="0" rIns="0">
            <a:spAutoFit/>
          </a:bodyPr>
          <a:lstStyle/>
          <a:p>
            <a:pPr algn="l">
              <a:lnSpc>
                <a:spcPts val="3208"/>
              </a:lnSpc>
            </a:pPr>
            <a:r>
              <a:rPr lang="en-US" sz="2291">
                <a:solidFill>
                  <a:srgbClr val="FFFFFF"/>
                </a:solidFill>
                <a:latin typeface="Open Sans"/>
              </a:rPr>
              <a:t>1-  Availability: The Online Services App shall be available 24/7 without any downtime. In case of hardware failures or database issues, backup systems and data recovery mechanisms shall ensure instant restoration of service. </a:t>
            </a:r>
          </a:p>
          <a:p>
            <a:pPr algn="l">
              <a:lnSpc>
                <a:spcPts val="3208"/>
              </a:lnSpc>
            </a:pPr>
          </a:p>
          <a:p>
            <a:pPr algn="l">
              <a:lnSpc>
                <a:spcPts val="3208"/>
              </a:lnSpc>
            </a:pPr>
            <a:r>
              <a:rPr lang="en-US" sz="2291">
                <a:solidFill>
                  <a:srgbClr val="FFFFFF"/>
                </a:solidFill>
                <a:latin typeface="Open Sans"/>
              </a:rPr>
              <a:t>2- Ease of use: Users should be able to navigate and utilize all app functions intuitively within two hours of initial training. Experi?enced users should make no more than one error per hour during system use.</a:t>
            </a:r>
          </a:p>
          <a:p>
            <a:pPr algn="l">
              <a:lnSpc>
                <a:spcPts val="3208"/>
              </a:lnSpc>
            </a:pPr>
          </a:p>
          <a:p>
            <a:pPr algn="l">
              <a:lnSpc>
                <a:spcPts val="3208"/>
              </a:lnSpc>
            </a:pPr>
            <a:r>
              <a:rPr lang="en-US" sz="2291">
                <a:solidFill>
                  <a:srgbClr val="FFFFFF"/>
                </a:solidFill>
                <a:latin typeface="Open Sans"/>
              </a:rPr>
              <a:t>3- Maintainability: The app's architecture and codebase should be designed for easy extension and future enhancements. New functionalities should be seamlessly integrated without major code restructuring. 3.2.4 Portability: The mobile</a:t>
            </a:r>
          </a:p>
          <a:p>
            <a:pPr algn="l">
              <a:lnSpc>
                <a:spcPts val="3208"/>
              </a:lnSpc>
            </a:pPr>
            <a:r>
              <a:rPr lang="en-US" sz="2291">
                <a:solidFill>
                  <a:srgbClr val="FFFFFF"/>
                </a:solidFill>
                <a:latin typeface="Open Sans"/>
              </a:rPr>
              <a:t> application shall be compatible with all Android and IOS . It should function reliably on different device specifi?cations and screen sizes. </a:t>
            </a:r>
          </a:p>
          <a:p>
            <a:pPr algn="l">
              <a:lnSpc>
                <a:spcPts val="3208"/>
              </a:lnSpc>
            </a:pPr>
          </a:p>
          <a:p>
            <a:pPr algn="l">
              <a:lnSpc>
                <a:spcPts val="3208"/>
              </a:lnSpc>
              <a:spcBef>
                <a:spcPct val="0"/>
              </a:spcBef>
            </a:pPr>
            <a:r>
              <a:rPr lang="en-US" sz="2291">
                <a:solidFill>
                  <a:srgbClr val="FFFFFF"/>
                </a:solidFill>
                <a:latin typeface="Open Sans"/>
              </a:rPr>
              <a:t>4-Size and Memory Management: The app's installation size on devices should not exceed 20 megabytes, ensuring efficient use of storage space. Memory usage during app operation should be optimized to minimize system resource consumption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C1C1C"/>
        </a:solidFill>
      </p:bgPr>
    </p:bg>
    <p:spTree>
      <p:nvGrpSpPr>
        <p:cNvPr id="1" name=""/>
        <p:cNvGrpSpPr/>
        <p:nvPr/>
      </p:nvGrpSpPr>
      <p:grpSpPr>
        <a:xfrm>
          <a:off x="0" y="0"/>
          <a:ext cx="0" cy="0"/>
          <a:chOff x="0" y="0"/>
          <a:chExt cx="0" cy="0"/>
        </a:xfrm>
      </p:grpSpPr>
      <p:sp>
        <p:nvSpPr>
          <p:cNvPr name="TextBox 2" id="2"/>
          <p:cNvSpPr txBox="true"/>
          <p:nvPr/>
        </p:nvSpPr>
        <p:spPr>
          <a:xfrm rot="0">
            <a:off x="4903840" y="4255350"/>
            <a:ext cx="8518207"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E9E9E9"/>
                </a:solidFill>
                <a:latin typeface="Canva Sans"/>
              </a:rPr>
              <a:t>Design Models</a:t>
            </a:r>
            <a:r>
              <a:rPr lang="en-US" sz="9200">
                <a:solidFill>
                  <a:srgbClr val="000000"/>
                </a:solidFill>
                <a:latin typeface="Canva Sa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357092" y="-131212"/>
            <a:ext cx="17573815" cy="10549424"/>
          </a:xfrm>
          <a:custGeom>
            <a:avLst/>
            <a:gdLst/>
            <a:ahLst/>
            <a:cxnLst/>
            <a:rect r="r" b="b" t="t" l="l"/>
            <a:pathLst>
              <a:path h="10549424" w="17573815">
                <a:moveTo>
                  <a:pt x="0" y="0"/>
                </a:moveTo>
                <a:lnTo>
                  <a:pt x="17573816" y="0"/>
                </a:lnTo>
                <a:lnTo>
                  <a:pt x="17573816" y="10549424"/>
                </a:lnTo>
                <a:lnTo>
                  <a:pt x="0" y="10549424"/>
                </a:lnTo>
                <a:lnTo>
                  <a:pt x="0" y="0"/>
                </a:lnTo>
                <a:close/>
              </a:path>
            </a:pathLst>
          </a:custGeom>
          <a:blipFill>
            <a:blip r:embed="rId2"/>
            <a:stretch>
              <a:fillRect l="0" t="-1052" r="0" b="-1052"/>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54" t="0" r="-535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4736863" y="1758035"/>
            <a:ext cx="8814275" cy="8528965"/>
          </a:xfrm>
          <a:custGeom>
            <a:avLst/>
            <a:gdLst/>
            <a:ahLst/>
            <a:cxnLst/>
            <a:rect r="r" b="b" t="t" l="l"/>
            <a:pathLst>
              <a:path h="8528965" w="8814275">
                <a:moveTo>
                  <a:pt x="0" y="0"/>
                </a:moveTo>
                <a:lnTo>
                  <a:pt x="8814274" y="0"/>
                </a:lnTo>
                <a:lnTo>
                  <a:pt x="8814274" y="8528965"/>
                </a:lnTo>
                <a:lnTo>
                  <a:pt x="0" y="8528965"/>
                </a:lnTo>
                <a:lnTo>
                  <a:pt x="0" y="0"/>
                </a:lnTo>
                <a:close/>
              </a:path>
            </a:pathLst>
          </a:custGeom>
          <a:blipFill>
            <a:blip r:embed="rId2"/>
            <a:stretch>
              <a:fillRect l="0" t="-255" r="0" b="-255"/>
            </a:stretch>
          </a:blipFill>
        </p:spPr>
      </p:sp>
      <p:sp>
        <p:nvSpPr>
          <p:cNvPr name="TextBox 3" id="3"/>
          <p:cNvSpPr txBox="true"/>
          <p:nvPr/>
        </p:nvSpPr>
        <p:spPr>
          <a:xfrm rot="0">
            <a:off x="854573" y="141605"/>
            <a:ext cx="16893763" cy="887095"/>
          </a:xfrm>
          <a:prstGeom prst="rect">
            <a:avLst/>
          </a:prstGeom>
        </p:spPr>
        <p:txBody>
          <a:bodyPr anchor="t" rtlCol="false" tIns="0" lIns="0" bIns="0" rIns="0">
            <a:spAutoFit/>
          </a:bodyPr>
          <a:lstStyle/>
          <a:p>
            <a:pPr algn="ctr">
              <a:lnSpc>
                <a:spcPts val="7279"/>
              </a:lnSpc>
            </a:pPr>
            <a:r>
              <a:rPr lang="en-US" sz="5199">
                <a:solidFill>
                  <a:srgbClr val="E9E9E9"/>
                </a:solidFill>
                <a:latin typeface="Canva Sans Bold"/>
              </a:rPr>
              <a:t>Service Provider use case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1C1C"/>
        </a:solidFill>
      </p:bgPr>
    </p:bg>
    <p:spTree>
      <p:nvGrpSpPr>
        <p:cNvPr id="1" name=""/>
        <p:cNvGrpSpPr/>
        <p:nvPr/>
      </p:nvGrpSpPr>
      <p:grpSpPr>
        <a:xfrm>
          <a:off x="0" y="0"/>
          <a:ext cx="0" cy="0"/>
          <a:chOff x="0" y="0"/>
          <a:chExt cx="0" cy="0"/>
        </a:xfrm>
      </p:grpSpPr>
      <p:sp>
        <p:nvSpPr>
          <p:cNvPr name="Freeform 2" id="2"/>
          <p:cNvSpPr/>
          <p:nvPr/>
        </p:nvSpPr>
        <p:spPr>
          <a:xfrm flipH="false" flipV="false" rot="0">
            <a:off x="4039326" y="1510777"/>
            <a:ext cx="9453983" cy="8776223"/>
          </a:xfrm>
          <a:custGeom>
            <a:avLst/>
            <a:gdLst/>
            <a:ahLst/>
            <a:cxnLst/>
            <a:rect r="r" b="b" t="t" l="l"/>
            <a:pathLst>
              <a:path h="8776223" w="9453983">
                <a:moveTo>
                  <a:pt x="0" y="0"/>
                </a:moveTo>
                <a:lnTo>
                  <a:pt x="9453983" y="0"/>
                </a:lnTo>
                <a:lnTo>
                  <a:pt x="9453983" y="8776223"/>
                </a:lnTo>
                <a:lnTo>
                  <a:pt x="0" y="8776223"/>
                </a:lnTo>
                <a:lnTo>
                  <a:pt x="0" y="0"/>
                </a:lnTo>
                <a:close/>
              </a:path>
            </a:pathLst>
          </a:custGeom>
          <a:blipFill>
            <a:blip r:embed="rId2"/>
            <a:stretch>
              <a:fillRect l="0" t="-1574" r="0" b="-1574"/>
            </a:stretch>
          </a:blipFill>
        </p:spPr>
      </p:sp>
      <p:sp>
        <p:nvSpPr>
          <p:cNvPr name="TextBox 3" id="3"/>
          <p:cNvSpPr txBox="true"/>
          <p:nvPr/>
        </p:nvSpPr>
        <p:spPr>
          <a:xfrm rot="0">
            <a:off x="4235489" y="334260"/>
            <a:ext cx="9035415"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E9E9E9"/>
                </a:solidFill>
                <a:latin typeface="Canva Sans Bold"/>
              </a:rPr>
              <a:t>Customer use case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DAF9KNJ48zY</dc:identifier>
  <dcterms:modified xsi:type="dcterms:W3CDTF">2011-08-01T06:04:30Z</dcterms:modified>
  <cp:revision>1</cp:revision>
  <dc:title>Introduction to Nodejs</dc:title>
</cp:coreProperties>
</file>